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9"/>
  </p:notesMasterIdLst>
  <p:sldIdLst>
    <p:sldId id="258" r:id="rId2"/>
    <p:sldId id="260" r:id="rId3"/>
    <p:sldId id="259" r:id="rId4"/>
    <p:sldId id="262" r:id="rId5"/>
    <p:sldId id="263" r:id="rId6"/>
    <p:sldId id="261" r:id="rId7"/>
    <p:sldId id="257" r:id="rId8"/>
  </p:sldIdLst>
  <p:sldSz cx="36576000" cy="27432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8640">
          <p15:clr>
            <a:srgbClr val="A4A3A4"/>
          </p15:clr>
        </p15:guide>
        <p15:guide id="2" pos="115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  <a:srgbClr val="FF40FF"/>
    <a:srgbClr val="00FA00"/>
    <a:srgbClr val="942092"/>
    <a:srgbClr val="A900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310"/>
    <p:restoredTop sz="94674"/>
  </p:normalViewPr>
  <p:slideViewPr>
    <p:cSldViewPr snapToGrid="0">
      <p:cViewPr varScale="1">
        <p:scale>
          <a:sx n="31" d="100"/>
          <a:sy n="31" d="100"/>
        </p:scale>
        <p:origin x="1624" y="200"/>
      </p:cViewPr>
      <p:guideLst>
        <p:guide orient="horz" pos="8640"/>
        <p:guide pos="115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519c82c798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1" name="Google Shape;121;g519c82c798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14602" y="4489452"/>
            <a:ext cx="13001625" cy="10707008"/>
          </a:xfrm>
          <a:solidFill>
            <a:srgbClr val="FFFFFF">
              <a:alpha val="29804"/>
            </a:srgbClr>
          </a:solidFill>
        </p:spPr>
        <p:txBody>
          <a:bodyPr anchor="ctr">
            <a:normAutofit/>
          </a:bodyPr>
          <a:lstStyle>
            <a:lvl1pPr algn="r">
              <a:defRPr sz="12000" b="1" i="0">
                <a:solidFill>
                  <a:srgbClr val="073B1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8712542" y="19986172"/>
            <a:ext cx="15577458" cy="4702624"/>
          </a:xfrm>
          <a:solidFill>
            <a:srgbClr val="FFFFFF">
              <a:alpha val="50196"/>
            </a:srgbClr>
          </a:solidFill>
        </p:spPr>
        <p:txBody>
          <a:bodyPr anchor="ctr"/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7200" b="0" i="0">
                <a:solidFill>
                  <a:srgbClr val="073B1F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1371600" indent="0" algn="ctr">
              <a:buNone/>
              <a:defRPr sz="6000"/>
            </a:lvl2pPr>
            <a:lvl3pPr marL="2743200" indent="0" algn="ctr">
              <a:buNone/>
              <a:defRPr sz="5400"/>
            </a:lvl3pPr>
            <a:lvl4pPr marL="4114800" indent="0" algn="ctr">
              <a:buNone/>
              <a:defRPr sz="4800"/>
            </a:lvl4pPr>
            <a:lvl5pPr marL="5486400" indent="0" algn="ctr">
              <a:buNone/>
              <a:defRPr sz="4800"/>
            </a:lvl5pPr>
            <a:lvl6pPr marL="6858000" indent="0" algn="ctr">
              <a:buNone/>
              <a:defRPr sz="4800"/>
            </a:lvl6pPr>
            <a:lvl7pPr marL="8229600" indent="0" algn="ctr">
              <a:buNone/>
              <a:defRPr sz="4800"/>
            </a:lvl7pPr>
            <a:lvl8pPr marL="9601200" indent="0" algn="ctr">
              <a:buNone/>
              <a:defRPr sz="4800"/>
            </a:lvl8pPr>
            <a:lvl9pPr marL="10972800" indent="0" algn="ctr">
              <a:buNone/>
              <a:defRPr sz="4800"/>
            </a:lvl9pPr>
          </a:lstStyle>
          <a:p>
            <a:r>
              <a:rPr lang="en-US" dirty="0"/>
              <a:t>University of Virginia</a:t>
            </a:r>
          </a:p>
          <a:p>
            <a:r>
              <a:rPr lang="en-US" dirty="0"/>
              <a:t>cs4501/econ4558 S2019</a:t>
            </a:r>
          </a:p>
          <a:p>
            <a:r>
              <a:rPr lang="en-US" dirty="0"/>
              <a:t>David Evans and Denis Nekipelov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EBE9D717-9F64-5446-BC5C-38A15CEF6A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6540269"/>
              </p:ext>
            </p:extLst>
          </p:nvPr>
        </p:nvGraphicFramePr>
        <p:xfrm>
          <a:off x="0" y="-2"/>
          <a:ext cx="36576000" cy="20465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12742">
                  <a:extLst>
                    <a:ext uri="{9D8B030D-6E8A-4147-A177-3AD203B41FA5}">
                      <a16:colId xmlns:a16="http://schemas.microsoft.com/office/drawing/2014/main" val="3880397876"/>
                    </a:ext>
                  </a:extLst>
                </a:gridCol>
                <a:gridCol w="16263258">
                  <a:extLst>
                    <a:ext uri="{9D8B030D-6E8A-4147-A177-3AD203B41FA5}">
                      <a16:colId xmlns:a16="http://schemas.microsoft.com/office/drawing/2014/main" val="310298861"/>
                    </a:ext>
                  </a:extLst>
                </a:gridCol>
              </a:tblGrid>
              <a:tr h="10241280">
                <a:tc>
                  <a:txBody>
                    <a:bodyPr/>
                    <a:lstStyle/>
                    <a:p>
                      <a:r>
                        <a:rPr lang="en-US" sz="7200" b="1" i="0" dirty="0">
                          <a:solidFill>
                            <a:schemeClr val="bg1"/>
                          </a:solidFill>
                          <a:latin typeface="Work Sans SemiBold" pitchFamily="2" charset="77"/>
                        </a:rPr>
                        <a:t>MARKETS, MECHANISMS, MACHINES</a:t>
                      </a:r>
                      <a:endParaRPr lang="en-US" sz="21600" dirty="0"/>
                    </a:p>
                  </a:txBody>
                  <a:tcPr marL="274320" marR="274320" marT="182880" marB="18288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73B1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1600" b="0" i="0" dirty="0">
                          <a:latin typeface="Work Sans" pitchFamily="2" charset="77"/>
                        </a:rPr>
                        <a:t>University of Virginia, Spring 2019</a:t>
                      </a:r>
                    </a:p>
                  </a:txBody>
                  <a:tcPr marL="274320" marR="274320" marT="182880" marB="18288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73B1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03073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723270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>
                <a:solidFill>
                  <a:srgbClr val="073B1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274320" indent="0">
              <a:buFontTx/>
              <a:buNone/>
              <a:defRPr b="1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 marL="1234440" indent="-685800">
              <a:buFont typeface="System Font Regular"/>
              <a:buChar char="−"/>
              <a:defRPr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>
                <a:solidFill>
                  <a:schemeClr val="tx1"/>
                </a:solidFill>
                <a:latin typeface="Work Sans" pitchFamily="2" charset="77"/>
              </a:defRPr>
            </a:lvl4pPr>
            <a:lvl5pPr>
              <a:defRPr>
                <a:solidFill>
                  <a:schemeClr val="tx1"/>
                </a:solidFill>
                <a:latin typeface="Work Sans" pitchFamily="2" charset="7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2EA2D9F0-0B42-8E45-8C8C-E496CD9D97D0}" type="datetime3">
              <a:rPr lang="en-US" smtClean="0"/>
              <a:t>14 December 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0C859B05-39F8-4941-A3FC-020097ED1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338700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4600" y="9298218"/>
            <a:ext cx="31546800" cy="5302252"/>
          </a:xfrm>
        </p:spPr>
        <p:txBody>
          <a:bodyPr/>
          <a:lstStyle>
            <a:lvl1pPr>
              <a:defRPr>
                <a:solidFill>
                  <a:srgbClr val="073B1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ACB57-1D6D-4A4A-8E31-DA360E21798F}" type="datetime3">
              <a:rPr lang="en-US" smtClean="0"/>
              <a:t>14 December 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59B05-39F8-4941-A3FC-020097ED1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148565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5ABE8-3171-934E-9697-16B2F7B849C4}" type="datetime3">
              <a:rPr lang="en-US" smtClean="0"/>
              <a:t>14 December 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59B05-39F8-4941-A3FC-020097ED13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87511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title"/>
          </p:nvPr>
        </p:nvSpPr>
        <p:spPr>
          <a:xfrm>
            <a:off x="1757492" y="1225589"/>
            <a:ext cx="33321748" cy="2257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6667"/>
              <a:buFont typeface="Calibri"/>
              <a:buNone/>
              <a:defRPr sz="6667" b="1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body" idx="1"/>
          </p:nvPr>
        </p:nvSpPr>
        <p:spPr>
          <a:xfrm>
            <a:off x="1728941" y="24175063"/>
            <a:ext cx="25180547" cy="203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711"/>
              </a:spcBef>
              <a:spcAft>
                <a:spcPts val="0"/>
              </a:spcAft>
              <a:buClr>
                <a:schemeClr val="dk2"/>
              </a:buClr>
              <a:buSzPts val="3556"/>
              <a:buFont typeface="Arial"/>
              <a:buNone/>
              <a:defRPr sz="3556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648843" algn="l" rtl="0">
              <a:spcBef>
                <a:spcPts val="1324"/>
              </a:spcBef>
              <a:spcAft>
                <a:spcPts val="0"/>
              </a:spcAft>
              <a:buClr>
                <a:schemeClr val="dk1"/>
              </a:buClr>
              <a:buSzPts val="6618"/>
              <a:buFont typeface="Arial"/>
              <a:buChar char="–"/>
              <a:defRPr sz="661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589280" algn="l" rtl="0">
              <a:spcBef>
                <a:spcPts val="1136"/>
              </a:spcBef>
              <a:spcAft>
                <a:spcPts val="0"/>
              </a:spcAft>
              <a:buClr>
                <a:schemeClr val="dk1"/>
              </a:buClr>
              <a:buSzPts val="5680"/>
              <a:buFont typeface="Arial"/>
              <a:buChar char="•"/>
              <a:defRPr sz="568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532828" algn="l" rtl="0">
              <a:spcBef>
                <a:spcPts val="958"/>
              </a:spcBef>
              <a:spcAft>
                <a:spcPts val="0"/>
              </a:spcAft>
              <a:buClr>
                <a:schemeClr val="dk1"/>
              </a:buClr>
              <a:buSzPts val="4791"/>
              <a:buFont typeface="Arial"/>
              <a:buChar char="–"/>
              <a:defRPr sz="479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532828" algn="l" rtl="0">
              <a:spcBef>
                <a:spcPts val="958"/>
              </a:spcBef>
              <a:spcAft>
                <a:spcPts val="0"/>
              </a:spcAft>
              <a:buClr>
                <a:schemeClr val="dk1"/>
              </a:buClr>
              <a:buSzPts val="4791"/>
              <a:buFont typeface="Arial"/>
              <a:buChar char="»"/>
              <a:defRPr sz="479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532828" algn="l" rtl="0">
              <a:spcBef>
                <a:spcPts val="958"/>
              </a:spcBef>
              <a:spcAft>
                <a:spcPts val="0"/>
              </a:spcAft>
              <a:buClr>
                <a:schemeClr val="dk1"/>
              </a:buClr>
              <a:buSzPts val="4791"/>
              <a:buFont typeface="Arial"/>
              <a:buChar char="•"/>
              <a:defRPr sz="479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532828" algn="l" rtl="0">
              <a:spcBef>
                <a:spcPts val="958"/>
              </a:spcBef>
              <a:spcAft>
                <a:spcPts val="0"/>
              </a:spcAft>
              <a:buClr>
                <a:schemeClr val="dk1"/>
              </a:buClr>
              <a:buSzPts val="4791"/>
              <a:buFont typeface="Arial"/>
              <a:buChar char="•"/>
              <a:defRPr sz="479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532828" algn="l" rtl="0">
              <a:spcBef>
                <a:spcPts val="958"/>
              </a:spcBef>
              <a:spcAft>
                <a:spcPts val="0"/>
              </a:spcAft>
              <a:buClr>
                <a:schemeClr val="dk1"/>
              </a:buClr>
              <a:buSzPts val="4791"/>
              <a:buFont typeface="Arial"/>
              <a:buChar char="•"/>
              <a:defRPr sz="479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532828" algn="l" rtl="0">
              <a:spcBef>
                <a:spcPts val="958"/>
              </a:spcBef>
              <a:spcAft>
                <a:spcPts val="0"/>
              </a:spcAft>
              <a:buClr>
                <a:schemeClr val="dk1"/>
              </a:buClr>
              <a:buSzPts val="4791"/>
              <a:buFont typeface="Arial"/>
              <a:buChar char="•"/>
              <a:defRPr sz="479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body" idx="2"/>
          </p:nvPr>
        </p:nvSpPr>
        <p:spPr>
          <a:xfrm>
            <a:off x="1757492" y="3855085"/>
            <a:ext cx="33321748" cy="938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648843" algn="l" rtl="0">
              <a:spcBef>
                <a:spcPts val="1324"/>
              </a:spcBef>
              <a:spcAft>
                <a:spcPts val="0"/>
              </a:spcAft>
              <a:buClr>
                <a:schemeClr val="dk1"/>
              </a:buClr>
              <a:buSzPts val="6618"/>
              <a:buFont typeface="Arial"/>
              <a:buChar char="–"/>
              <a:defRPr sz="661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589280" algn="l" rtl="0">
              <a:spcBef>
                <a:spcPts val="1136"/>
              </a:spcBef>
              <a:spcAft>
                <a:spcPts val="0"/>
              </a:spcAft>
              <a:buClr>
                <a:schemeClr val="dk1"/>
              </a:buClr>
              <a:buSzPts val="5680"/>
              <a:buFont typeface="Arial"/>
              <a:buChar char="•"/>
              <a:defRPr sz="568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532828" algn="l" rtl="0">
              <a:spcBef>
                <a:spcPts val="958"/>
              </a:spcBef>
              <a:spcAft>
                <a:spcPts val="0"/>
              </a:spcAft>
              <a:buClr>
                <a:schemeClr val="dk1"/>
              </a:buClr>
              <a:buSzPts val="4791"/>
              <a:buFont typeface="Arial"/>
              <a:buChar char="–"/>
              <a:defRPr sz="479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532828" algn="l" rtl="0">
              <a:spcBef>
                <a:spcPts val="958"/>
              </a:spcBef>
              <a:spcAft>
                <a:spcPts val="0"/>
              </a:spcAft>
              <a:buClr>
                <a:schemeClr val="dk1"/>
              </a:buClr>
              <a:buSzPts val="4791"/>
              <a:buFont typeface="Arial"/>
              <a:buChar char="»"/>
              <a:defRPr sz="479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532828" algn="l" rtl="0">
              <a:spcBef>
                <a:spcPts val="958"/>
              </a:spcBef>
              <a:spcAft>
                <a:spcPts val="0"/>
              </a:spcAft>
              <a:buClr>
                <a:schemeClr val="dk1"/>
              </a:buClr>
              <a:buSzPts val="4791"/>
              <a:buFont typeface="Arial"/>
              <a:buChar char="•"/>
              <a:defRPr sz="479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532828" algn="l" rtl="0">
              <a:spcBef>
                <a:spcPts val="958"/>
              </a:spcBef>
              <a:spcAft>
                <a:spcPts val="0"/>
              </a:spcAft>
              <a:buClr>
                <a:schemeClr val="dk1"/>
              </a:buClr>
              <a:buSzPts val="4791"/>
              <a:buFont typeface="Arial"/>
              <a:buChar char="•"/>
              <a:defRPr sz="479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532828" algn="l" rtl="0">
              <a:spcBef>
                <a:spcPts val="958"/>
              </a:spcBef>
              <a:spcAft>
                <a:spcPts val="0"/>
              </a:spcAft>
              <a:buClr>
                <a:schemeClr val="dk1"/>
              </a:buClr>
              <a:buSzPts val="4791"/>
              <a:buFont typeface="Arial"/>
              <a:buChar char="•"/>
              <a:defRPr sz="479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532828" algn="l" rtl="0">
              <a:spcBef>
                <a:spcPts val="958"/>
              </a:spcBef>
              <a:spcAft>
                <a:spcPts val="0"/>
              </a:spcAft>
              <a:buClr>
                <a:schemeClr val="dk1"/>
              </a:buClr>
              <a:buSzPts val="4791"/>
              <a:buFont typeface="Arial"/>
              <a:buChar char="•"/>
              <a:defRPr sz="479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body" idx="3"/>
          </p:nvPr>
        </p:nvSpPr>
        <p:spPr>
          <a:xfrm>
            <a:off x="1757492" y="14438809"/>
            <a:ext cx="10749893" cy="950976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26148" algn="l" rtl="0">
              <a:spcBef>
                <a:spcPts val="622"/>
              </a:spcBef>
              <a:spcAft>
                <a:spcPts val="0"/>
              </a:spcAft>
              <a:buClr>
                <a:srgbClr val="10253F"/>
              </a:buClr>
              <a:buSzPts val="3111"/>
              <a:buFont typeface="Arial"/>
              <a:buChar char="•"/>
              <a:defRPr sz="3111" b="0" i="0" u="none" strike="noStrike" cap="none">
                <a:solidFill>
                  <a:srgbClr val="1025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79094" algn="l" rtl="0">
              <a:spcBef>
                <a:spcPts val="474"/>
              </a:spcBef>
              <a:spcAft>
                <a:spcPts val="0"/>
              </a:spcAft>
              <a:buClr>
                <a:srgbClr val="10253F"/>
              </a:buClr>
              <a:buSzPts val="2370"/>
              <a:buFont typeface="Arial"/>
              <a:buChar char="–"/>
              <a:defRPr sz="2370" b="0" i="0" u="none" strike="noStrike" cap="none">
                <a:solidFill>
                  <a:srgbClr val="1025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63410" algn="l" rtl="0">
              <a:spcBef>
                <a:spcPts val="425"/>
              </a:spcBef>
              <a:spcAft>
                <a:spcPts val="0"/>
              </a:spcAft>
              <a:buClr>
                <a:srgbClr val="10253F"/>
              </a:buClr>
              <a:buSzPts val="2123"/>
              <a:buFont typeface="Arial"/>
              <a:buChar char="•"/>
              <a:defRPr sz="2123" b="0" i="0" u="none" strike="noStrike" cap="none">
                <a:solidFill>
                  <a:srgbClr val="1025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1503" algn="l" rtl="0">
              <a:spcBef>
                <a:spcPts val="356"/>
              </a:spcBef>
              <a:spcAft>
                <a:spcPts val="0"/>
              </a:spcAft>
              <a:buClr>
                <a:srgbClr val="10253F"/>
              </a:buClr>
              <a:buSzPts val="1778"/>
              <a:buFont typeface="Arial"/>
              <a:buChar char="–"/>
              <a:defRPr sz="1778" b="0" i="0" u="none" strike="noStrike" cap="none">
                <a:solidFill>
                  <a:srgbClr val="1025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1503" algn="l" rtl="0">
              <a:spcBef>
                <a:spcPts val="356"/>
              </a:spcBef>
              <a:spcAft>
                <a:spcPts val="0"/>
              </a:spcAft>
              <a:buClr>
                <a:srgbClr val="10253F"/>
              </a:buClr>
              <a:buSzPts val="1778"/>
              <a:buFont typeface="Arial"/>
              <a:buChar char="»"/>
              <a:defRPr sz="1778" b="0" i="0" u="none" strike="noStrike" cap="none">
                <a:solidFill>
                  <a:srgbClr val="1025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95236" algn="l" rtl="0"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4199"/>
              <a:buFont typeface="Arial"/>
              <a:buChar char="•"/>
              <a:defRPr sz="41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95236" algn="l" rtl="0"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4199"/>
              <a:buFont typeface="Arial"/>
              <a:buChar char="•"/>
              <a:defRPr sz="41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95236" algn="l" rtl="0"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4199"/>
              <a:buFont typeface="Arial"/>
              <a:buChar char="•"/>
              <a:defRPr sz="41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95236" algn="l" rtl="0"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4199"/>
              <a:buFont typeface="Arial"/>
              <a:buChar char="•"/>
              <a:defRPr sz="41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body" idx="4"/>
          </p:nvPr>
        </p:nvSpPr>
        <p:spPr>
          <a:xfrm>
            <a:off x="1745796" y="8469507"/>
            <a:ext cx="16368032" cy="5773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26148" algn="l" rtl="0">
              <a:spcBef>
                <a:spcPts val="622"/>
              </a:spcBef>
              <a:spcAft>
                <a:spcPts val="0"/>
              </a:spcAft>
              <a:buClr>
                <a:srgbClr val="10253F"/>
              </a:buClr>
              <a:buSzPts val="3111"/>
              <a:buFont typeface="Arial"/>
              <a:buChar char="•"/>
              <a:defRPr sz="3111" b="0" i="0" u="none" strike="noStrike" cap="none">
                <a:solidFill>
                  <a:srgbClr val="1025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79094" algn="l" rtl="0">
              <a:spcBef>
                <a:spcPts val="474"/>
              </a:spcBef>
              <a:spcAft>
                <a:spcPts val="0"/>
              </a:spcAft>
              <a:buClr>
                <a:srgbClr val="10253F"/>
              </a:buClr>
              <a:buSzPts val="2370"/>
              <a:buFont typeface="Arial"/>
              <a:buChar char="–"/>
              <a:defRPr sz="2370" b="0" i="0" u="none" strike="noStrike" cap="none">
                <a:solidFill>
                  <a:srgbClr val="1025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63410" algn="l" rtl="0">
              <a:spcBef>
                <a:spcPts val="425"/>
              </a:spcBef>
              <a:spcAft>
                <a:spcPts val="0"/>
              </a:spcAft>
              <a:buClr>
                <a:srgbClr val="10253F"/>
              </a:buClr>
              <a:buSzPts val="2123"/>
              <a:buFont typeface="Arial"/>
              <a:buChar char="•"/>
              <a:defRPr sz="2123" b="0" i="0" u="none" strike="noStrike" cap="none">
                <a:solidFill>
                  <a:srgbClr val="1025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1503" algn="l" rtl="0">
              <a:spcBef>
                <a:spcPts val="356"/>
              </a:spcBef>
              <a:spcAft>
                <a:spcPts val="0"/>
              </a:spcAft>
              <a:buClr>
                <a:srgbClr val="10253F"/>
              </a:buClr>
              <a:buSzPts val="1778"/>
              <a:buFont typeface="Arial"/>
              <a:buChar char="–"/>
              <a:defRPr sz="1778" b="0" i="0" u="none" strike="noStrike" cap="none">
                <a:solidFill>
                  <a:srgbClr val="1025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1503" algn="l" rtl="0">
              <a:spcBef>
                <a:spcPts val="356"/>
              </a:spcBef>
              <a:spcAft>
                <a:spcPts val="0"/>
              </a:spcAft>
              <a:buClr>
                <a:srgbClr val="10253F"/>
              </a:buClr>
              <a:buSzPts val="1778"/>
              <a:buFont typeface="Arial"/>
              <a:buChar char="»"/>
              <a:defRPr sz="1778" b="0" i="0" u="none" strike="noStrike" cap="none">
                <a:solidFill>
                  <a:srgbClr val="1025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95236" algn="l" rtl="0"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4199"/>
              <a:buFont typeface="Arial"/>
              <a:buChar char="•"/>
              <a:defRPr sz="41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95236" algn="l" rtl="0"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4199"/>
              <a:buFont typeface="Arial"/>
              <a:buChar char="•"/>
              <a:defRPr sz="41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95236" algn="l" rtl="0"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4199"/>
              <a:buFont typeface="Arial"/>
              <a:buChar char="•"/>
              <a:defRPr sz="41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95236" algn="l" rtl="0"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4199"/>
              <a:buFont typeface="Arial"/>
              <a:buChar char="•"/>
              <a:defRPr sz="41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body" idx="5"/>
          </p:nvPr>
        </p:nvSpPr>
        <p:spPr>
          <a:xfrm>
            <a:off x="18317030" y="8469507"/>
            <a:ext cx="16756216" cy="5773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26148" algn="l" rtl="0">
              <a:spcBef>
                <a:spcPts val="622"/>
              </a:spcBef>
              <a:spcAft>
                <a:spcPts val="0"/>
              </a:spcAft>
              <a:buClr>
                <a:srgbClr val="10253F"/>
              </a:buClr>
              <a:buSzPts val="3111"/>
              <a:buFont typeface="Arial"/>
              <a:buChar char="•"/>
              <a:defRPr sz="3111" b="0" i="0" u="none" strike="noStrike" cap="none">
                <a:solidFill>
                  <a:srgbClr val="1025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79094" algn="l" rtl="0">
              <a:spcBef>
                <a:spcPts val="474"/>
              </a:spcBef>
              <a:spcAft>
                <a:spcPts val="0"/>
              </a:spcAft>
              <a:buClr>
                <a:srgbClr val="10253F"/>
              </a:buClr>
              <a:buSzPts val="2370"/>
              <a:buFont typeface="Arial"/>
              <a:buChar char="–"/>
              <a:defRPr sz="2370" b="0" i="0" u="none" strike="noStrike" cap="none">
                <a:solidFill>
                  <a:srgbClr val="1025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63410" algn="l" rtl="0">
              <a:spcBef>
                <a:spcPts val="425"/>
              </a:spcBef>
              <a:spcAft>
                <a:spcPts val="0"/>
              </a:spcAft>
              <a:buClr>
                <a:srgbClr val="10253F"/>
              </a:buClr>
              <a:buSzPts val="2123"/>
              <a:buFont typeface="Arial"/>
              <a:buChar char="•"/>
              <a:defRPr sz="2123" b="0" i="0" u="none" strike="noStrike" cap="none">
                <a:solidFill>
                  <a:srgbClr val="1025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1503" algn="l" rtl="0">
              <a:spcBef>
                <a:spcPts val="356"/>
              </a:spcBef>
              <a:spcAft>
                <a:spcPts val="0"/>
              </a:spcAft>
              <a:buClr>
                <a:srgbClr val="10253F"/>
              </a:buClr>
              <a:buSzPts val="1778"/>
              <a:buFont typeface="Arial"/>
              <a:buChar char="–"/>
              <a:defRPr sz="1778" b="0" i="0" u="none" strike="noStrike" cap="none">
                <a:solidFill>
                  <a:srgbClr val="1025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1503" algn="l" rtl="0">
              <a:spcBef>
                <a:spcPts val="356"/>
              </a:spcBef>
              <a:spcAft>
                <a:spcPts val="0"/>
              </a:spcAft>
              <a:buClr>
                <a:srgbClr val="10253F"/>
              </a:buClr>
              <a:buSzPts val="1778"/>
              <a:buFont typeface="Arial"/>
              <a:buChar char="»"/>
              <a:defRPr sz="1778" b="0" i="0" u="none" strike="noStrike" cap="none">
                <a:solidFill>
                  <a:srgbClr val="1025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95236" algn="l" rtl="0"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4199"/>
              <a:buFont typeface="Arial"/>
              <a:buChar char="•"/>
              <a:defRPr sz="41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95236" algn="l" rtl="0"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4199"/>
              <a:buFont typeface="Arial"/>
              <a:buChar char="•"/>
              <a:defRPr sz="41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95236" algn="l" rtl="0"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4199"/>
              <a:buFont typeface="Arial"/>
              <a:buChar char="•"/>
              <a:defRPr sz="41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95236" algn="l" rtl="0"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4199"/>
              <a:buFont typeface="Arial"/>
              <a:buChar char="•"/>
              <a:defRPr sz="41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body" idx="6"/>
          </p:nvPr>
        </p:nvSpPr>
        <p:spPr>
          <a:xfrm>
            <a:off x="13053131" y="14469102"/>
            <a:ext cx="10749893" cy="947946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26148" algn="l" rtl="0">
              <a:spcBef>
                <a:spcPts val="622"/>
              </a:spcBef>
              <a:spcAft>
                <a:spcPts val="0"/>
              </a:spcAft>
              <a:buClr>
                <a:srgbClr val="10253F"/>
              </a:buClr>
              <a:buSzPts val="3111"/>
              <a:buFont typeface="Arial"/>
              <a:buChar char="•"/>
              <a:defRPr sz="3111" b="0" i="0" u="none" strike="noStrike" cap="none">
                <a:solidFill>
                  <a:srgbClr val="1025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79094" algn="l" rtl="0">
              <a:spcBef>
                <a:spcPts val="474"/>
              </a:spcBef>
              <a:spcAft>
                <a:spcPts val="0"/>
              </a:spcAft>
              <a:buClr>
                <a:srgbClr val="10253F"/>
              </a:buClr>
              <a:buSzPts val="2370"/>
              <a:buFont typeface="Arial"/>
              <a:buChar char="–"/>
              <a:defRPr sz="2370" b="0" i="0" u="none" strike="noStrike" cap="none">
                <a:solidFill>
                  <a:srgbClr val="1025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63410" algn="l" rtl="0">
              <a:spcBef>
                <a:spcPts val="425"/>
              </a:spcBef>
              <a:spcAft>
                <a:spcPts val="0"/>
              </a:spcAft>
              <a:buClr>
                <a:srgbClr val="10253F"/>
              </a:buClr>
              <a:buSzPts val="2123"/>
              <a:buFont typeface="Arial"/>
              <a:buChar char="•"/>
              <a:defRPr sz="2123" b="0" i="0" u="none" strike="noStrike" cap="none">
                <a:solidFill>
                  <a:srgbClr val="1025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1503" algn="l" rtl="0">
              <a:spcBef>
                <a:spcPts val="356"/>
              </a:spcBef>
              <a:spcAft>
                <a:spcPts val="0"/>
              </a:spcAft>
              <a:buClr>
                <a:srgbClr val="10253F"/>
              </a:buClr>
              <a:buSzPts val="1778"/>
              <a:buFont typeface="Arial"/>
              <a:buChar char="–"/>
              <a:defRPr sz="1778" b="0" i="0" u="none" strike="noStrike" cap="none">
                <a:solidFill>
                  <a:srgbClr val="1025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1503" algn="l" rtl="0">
              <a:spcBef>
                <a:spcPts val="356"/>
              </a:spcBef>
              <a:spcAft>
                <a:spcPts val="0"/>
              </a:spcAft>
              <a:buClr>
                <a:srgbClr val="10253F"/>
              </a:buClr>
              <a:buSzPts val="1778"/>
              <a:buFont typeface="Arial"/>
              <a:buChar char="»"/>
              <a:defRPr sz="1778" b="0" i="0" u="none" strike="noStrike" cap="none">
                <a:solidFill>
                  <a:srgbClr val="1025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95236" algn="l" rtl="0"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4199"/>
              <a:buFont typeface="Arial"/>
              <a:buChar char="•"/>
              <a:defRPr sz="41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95236" algn="l" rtl="0"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4199"/>
              <a:buFont typeface="Arial"/>
              <a:buChar char="•"/>
              <a:defRPr sz="41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95236" algn="l" rtl="0"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4199"/>
              <a:buFont typeface="Arial"/>
              <a:buChar char="•"/>
              <a:defRPr sz="41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95236" algn="l" rtl="0"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4199"/>
              <a:buFont typeface="Arial"/>
              <a:buChar char="•"/>
              <a:defRPr sz="41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body" idx="7"/>
          </p:nvPr>
        </p:nvSpPr>
        <p:spPr>
          <a:xfrm>
            <a:off x="24329344" y="14469102"/>
            <a:ext cx="10749893" cy="947946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26148" algn="l" rtl="0">
              <a:spcBef>
                <a:spcPts val="622"/>
              </a:spcBef>
              <a:spcAft>
                <a:spcPts val="0"/>
              </a:spcAft>
              <a:buClr>
                <a:srgbClr val="10253F"/>
              </a:buClr>
              <a:buSzPts val="3111"/>
              <a:buFont typeface="Arial"/>
              <a:buChar char="•"/>
              <a:defRPr sz="3111" b="0" i="0" u="none" strike="noStrike" cap="none">
                <a:solidFill>
                  <a:srgbClr val="1025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79094" algn="l" rtl="0">
              <a:spcBef>
                <a:spcPts val="474"/>
              </a:spcBef>
              <a:spcAft>
                <a:spcPts val="0"/>
              </a:spcAft>
              <a:buClr>
                <a:srgbClr val="10253F"/>
              </a:buClr>
              <a:buSzPts val="2370"/>
              <a:buFont typeface="Arial"/>
              <a:buChar char="–"/>
              <a:defRPr sz="2370" b="0" i="0" u="none" strike="noStrike" cap="none">
                <a:solidFill>
                  <a:srgbClr val="1025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63410" algn="l" rtl="0">
              <a:spcBef>
                <a:spcPts val="425"/>
              </a:spcBef>
              <a:spcAft>
                <a:spcPts val="0"/>
              </a:spcAft>
              <a:buClr>
                <a:srgbClr val="10253F"/>
              </a:buClr>
              <a:buSzPts val="2123"/>
              <a:buFont typeface="Arial"/>
              <a:buChar char="•"/>
              <a:defRPr sz="2123" b="0" i="0" u="none" strike="noStrike" cap="none">
                <a:solidFill>
                  <a:srgbClr val="1025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1503" algn="l" rtl="0">
              <a:spcBef>
                <a:spcPts val="356"/>
              </a:spcBef>
              <a:spcAft>
                <a:spcPts val="0"/>
              </a:spcAft>
              <a:buClr>
                <a:srgbClr val="10253F"/>
              </a:buClr>
              <a:buSzPts val="1778"/>
              <a:buFont typeface="Arial"/>
              <a:buChar char="–"/>
              <a:defRPr sz="1778" b="0" i="0" u="none" strike="noStrike" cap="none">
                <a:solidFill>
                  <a:srgbClr val="1025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1503" algn="l" rtl="0">
              <a:spcBef>
                <a:spcPts val="356"/>
              </a:spcBef>
              <a:spcAft>
                <a:spcPts val="0"/>
              </a:spcAft>
              <a:buClr>
                <a:srgbClr val="10253F"/>
              </a:buClr>
              <a:buSzPts val="1778"/>
              <a:buFont typeface="Arial"/>
              <a:buChar char="»"/>
              <a:defRPr sz="1778" b="0" i="0" u="none" strike="noStrike" cap="none">
                <a:solidFill>
                  <a:srgbClr val="1025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95236" algn="l" rtl="0"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4199"/>
              <a:buFont typeface="Arial"/>
              <a:buChar char="•"/>
              <a:defRPr sz="41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95236" algn="l" rtl="0"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4199"/>
              <a:buFont typeface="Arial"/>
              <a:buChar char="•"/>
              <a:defRPr sz="41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95236" algn="l" rtl="0"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4199"/>
              <a:buFont typeface="Arial"/>
              <a:buChar char="•"/>
              <a:defRPr sz="41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95236" algn="l" rtl="0"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4199"/>
              <a:buFont typeface="Arial"/>
              <a:buChar char="•"/>
              <a:defRPr sz="41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body" idx="8"/>
          </p:nvPr>
        </p:nvSpPr>
        <p:spPr>
          <a:xfrm>
            <a:off x="1757492" y="5107274"/>
            <a:ext cx="33315754" cy="31660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711"/>
              </a:spcBef>
              <a:spcAft>
                <a:spcPts val="0"/>
              </a:spcAft>
              <a:buClr>
                <a:schemeClr val="dk2"/>
              </a:buClr>
              <a:buSzPts val="3556"/>
              <a:buFont typeface="Arial"/>
              <a:buNone/>
              <a:defRPr sz="3556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648843" algn="l" rtl="0">
              <a:spcBef>
                <a:spcPts val="1324"/>
              </a:spcBef>
              <a:spcAft>
                <a:spcPts val="0"/>
              </a:spcAft>
              <a:buClr>
                <a:schemeClr val="dk1"/>
              </a:buClr>
              <a:buSzPts val="6618"/>
              <a:buFont typeface="Arial"/>
              <a:buChar char="–"/>
              <a:defRPr sz="661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589280" algn="l" rtl="0">
              <a:spcBef>
                <a:spcPts val="1136"/>
              </a:spcBef>
              <a:spcAft>
                <a:spcPts val="0"/>
              </a:spcAft>
              <a:buClr>
                <a:schemeClr val="dk1"/>
              </a:buClr>
              <a:buSzPts val="5680"/>
              <a:buFont typeface="Arial"/>
              <a:buChar char="•"/>
              <a:defRPr sz="568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532828" algn="l" rtl="0">
              <a:spcBef>
                <a:spcPts val="958"/>
              </a:spcBef>
              <a:spcAft>
                <a:spcPts val="0"/>
              </a:spcAft>
              <a:buClr>
                <a:schemeClr val="dk1"/>
              </a:buClr>
              <a:buSzPts val="4791"/>
              <a:buFont typeface="Arial"/>
              <a:buChar char="–"/>
              <a:defRPr sz="479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532828" algn="l" rtl="0">
              <a:spcBef>
                <a:spcPts val="958"/>
              </a:spcBef>
              <a:spcAft>
                <a:spcPts val="0"/>
              </a:spcAft>
              <a:buClr>
                <a:schemeClr val="dk1"/>
              </a:buClr>
              <a:buSzPts val="4791"/>
              <a:buFont typeface="Arial"/>
              <a:buChar char="»"/>
              <a:defRPr sz="479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532828" algn="l" rtl="0">
              <a:spcBef>
                <a:spcPts val="958"/>
              </a:spcBef>
              <a:spcAft>
                <a:spcPts val="0"/>
              </a:spcAft>
              <a:buClr>
                <a:schemeClr val="dk1"/>
              </a:buClr>
              <a:buSzPts val="4791"/>
              <a:buFont typeface="Arial"/>
              <a:buChar char="•"/>
              <a:defRPr sz="479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532828" algn="l" rtl="0">
              <a:spcBef>
                <a:spcPts val="958"/>
              </a:spcBef>
              <a:spcAft>
                <a:spcPts val="0"/>
              </a:spcAft>
              <a:buClr>
                <a:schemeClr val="dk1"/>
              </a:buClr>
              <a:buSzPts val="4791"/>
              <a:buFont typeface="Arial"/>
              <a:buChar char="•"/>
              <a:defRPr sz="479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532828" algn="l" rtl="0">
              <a:spcBef>
                <a:spcPts val="958"/>
              </a:spcBef>
              <a:spcAft>
                <a:spcPts val="0"/>
              </a:spcAft>
              <a:buClr>
                <a:schemeClr val="dk1"/>
              </a:buClr>
              <a:buSzPts val="4791"/>
              <a:buFont typeface="Arial"/>
              <a:buChar char="•"/>
              <a:defRPr sz="479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532828" algn="l" rtl="0">
              <a:spcBef>
                <a:spcPts val="958"/>
              </a:spcBef>
              <a:spcAft>
                <a:spcPts val="0"/>
              </a:spcAft>
              <a:buClr>
                <a:schemeClr val="dk1"/>
              </a:buClr>
              <a:buSzPts val="4791"/>
              <a:buFont typeface="Arial"/>
              <a:buChar char="•"/>
              <a:defRPr sz="479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546428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14600" y="1460502"/>
            <a:ext cx="31546800" cy="530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4600" y="7302500"/>
            <a:ext cx="31546800" cy="174053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514600" y="25425402"/>
            <a:ext cx="8229600" cy="1460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 b="0" i="0">
                <a:solidFill>
                  <a:srgbClr val="073B1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4490919B-05AA-9249-88B9-69DAB5270D88}" type="datetime3">
              <a:rPr lang="en-US" smtClean="0"/>
              <a:t>14 December 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115800" y="25425402"/>
            <a:ext cx="12344400" cy="1460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600" b="0" i="0">
                <a:solidFill>
                  <a:srgbClr val="073B1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5831800" y="25425402"/>
            <a:ext cx="8229600" cy="1460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0" b="0" i="0">
                <a:solidFill>
                  <a:srgbClr val="073B1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0C859B05-39F8-4941-A3FC-020097ED132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7542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sldNum="0" hdr="0" ftr="0" dt="0"/>
  <p:txStyles>
    <p:titleStyle>
      <a:lvl1pPr algn="ctr" defTabSz="2743200" rtl="0" eaLnBrk="1" latinLnBrk="0" hangingPunct="1">
        <a:lnSpc>
          <a:spcPct val="90000"/>
        </a:lnSpc>
        <a:spcBef>
          <a:spcPct val="0"/>
        </a:spcBef>
        <a:buNone/>
        <a:defRPr sz="13200" b="1" i="0" kern="1200">
          <a:solidFill>
            <a:srgbClr val="073B1F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</a:defRPr>
      </a:lvl1pPr>
    </p:titleStyle>
    <p:bodyStyle>
      <a:lvl1pPr marL="0" indent="0" algn="l" defTabSz="2743200" rtl="0" eaLnBrk="1" latinLnBrk="0" hangingPunct="1">
        <a:lnSpc>
          <a:spcPct val="90000"/>
        </a:lnSpc>
        <a:spcBef>
          <a:spcPts val="3000"/>
        </a:spcBef>
        <a:buFontTx/>
        <a:buNone/>
        <a:defRPr sz="8400" b="0" i="0" kern="1200">
          <a:solidFill>
            <a:schemeClr val="tx1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</a:defRPr>
      </a:lvl1pPr>
      <a:lvl2pPr marL="274320" indent="0" algn="l" defTabSz="2743200" rtl="0" eaLnBrk="1" latinLnBrk="0" hangingPunct="1">
        <a:lnSpc>
          <a:spcPct val="90000"/>
        </a:lnSpc>
        <a:spcBef>
          <a:spcPts val="1500"/>
        </a:spcBef>
        <a:buFontTx/>
        <a:buNone/>
        <a:defRPr sz="7200" b="0" i="0" kern="1200">
          <a:solidFill>
            <a:schemeClr val="tx1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</a:defRPr>
      </a:lvl2pPr>
      <a:lvl3pPr marL="1508760" indent="-685800" algn="l" defTabSz="2743200" rtl="0" eaLnBrk="1" latinLnBrk="0" hangingPunct="1">
        <a:lnSpc>
          <a:spcPct val="90000"/>
        </a:lnSpc>
        <a:spcBef>
          <a:spcPts val="1500"/>
        </a:spcBef>
        <a:buFont typeface="System Font Regular"/>
        <a:buChar char="−"/>
        <a:defRPr sz="6000" b="0" i="0" kern="1200">
          <a:solidFill>
            <a:srgbClr val="073B1F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</a:defRPr>
      </a:lvl3pPr>
      <a:lvl4pPr marL="4800600" indent="-685800" algn="l" defTabSz="2743200" rtl="0" eaLnBrk="1" latinLnBrk="0" hangingPunct="1">
        <a:lnSpc>
          <a:spcPct val="90000"/>
        </a:lnSpc>
        <a:spcBef>
          <a:spcPts val="1500"/>
        </a:spcBef>
        <a:buFont typeface="Arial"/>
        <a:buChar char="•"/>
        <a:defRPr sz="5400" b="0" i="0" kern="1200">
          <a:solidFill>
            <a:srgbClr val="073B1F"/>
          </a:solidFill>
          <a:latin typeface="Work Sans" pitchFamily="2" charset="77"/>
          <a:ea typeface="Work Sans" pitchFamily="2" charset="77"/>
          <a:cs typeface="Work Sans" pitchFamily="2" charset="77"/>
        </a:defRPr>
      </a:lvl4pPr>
      <a:lvl5pPr marL="6172200" indent="-685800" algn="l" defTabSz="2743200" rtl="0" eaLnBrk="1" latinLnBrk="0" hangingPunct="1">
        <a:lnSpc>
          <a:spcPct val="90000"/>
        </a:lnSpc>
        <a:spcBef>
          <a:spcPts val="1500"/>
        </a:spcBef>
        <a:buFont typeface="Arial"/>
        <a:buChar char="•"/>
        <a:defRPr sz="5400" b="0" i="0" kern="1200">
          <a:solidFill>
            <a:srgbClr val="073B1F"/>
          </a:solidFill>
          <a:latin typeface="Work Sans" pitchFamily="2" charset="77"/>
          <a:ea typeface="Work Sans" pitchFamily="2" charset="77"/>
          <a:cs typeface="Work Sans" pitchFamily="2" charset="77"/>
        </a:defRPr>
      </a:lvl5pPr>
      <a:lvl6pPr marL="7543800" indent="-685800" algn="l" defTabSz="2743200" rtl="0" eaLnBrk="1" latinLnBrk="0" hangingPunct="1">
        <a:lnSpc>
          <a:spcPct val="90000"/>
        </a:lnSpc>
        <a:spcBef>
          <a:spcPts val="1500"/>
        </a:spcBef>
        <a:buFont typeface="Arial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6pPr>
      <a:lvl7pPr marL="8915400" indent="-685800" algn="l" defTabSz="2743200" rtl="0" eaLnBrk="1" latinLnBrk="0" hangingPunct="1">
        <a:lnSpc>
          <a:spcPct val="90000"/>
        </a:lnSpc>
        <a:spcBef>
          <a:spcPts val="1500"/>
        </a:spcBef>
        <a:buFont typeface="Arial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7pPr>
      <a:lvl8pPr marL="10287000" indent="-685800" algn="l" defTabSz="2743200" rtl="0" eaLnBrk="1" latinLnBrk="0" hangingPunct="1">
        <a:lnSpc>
          <a:spcPct val="90000"/>
        </a:lnSpc>
        <a:spcBef>
          <a:spcPts val="1500"/>
        </a:spcBef>
        <a:buFont typeface="Arial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8pPr>
      <a:lvl9pPr marL="11658600" indent="-685800" algn="l" defTabSz="2743200" rtl="0" eaLnBrk="1" latinLnBrk="0" hangingPunct="1">
        <a:lnSpc>
          <a:spcPct val="90000"/>
        </a:lnSpc>
        <a:spcBef>
          <a:spcPts val="1500"/>
        </a:spcBef>
        <a:buFont typeface="Arial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3pPr>
      <a:lvl4pPr marL="41148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5pPr>
      <a:lvl6pPr marL="68580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6pPr>
      <a:lvl7pPr marL="82296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7pPr>
      <a:lvl8pPr marL="96012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8pPr>
      <a:lvl9pPr marL="109728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tiff"/><Relationship Id="rId3" Type="http://schemas.openxmlformats.org/officeDocument/2006/relationships/image" Target="../media/image6.png"/><Relationship Id="rId7" Type="http://schemas.openxmlformats.org/officeDocument/2006/relationships/image" Target="../media/image9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emf"/><Relationship Id="rId5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53DA0-03F8-6E42-AD7F-DD6DCA603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Hybrid Attack Illustration Figures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18642FFB-51FA-5A4F-9B58-FB47256A81BD}"/>
              </a:ext>
            </a:extLst>
          </p:cNvPr>
          <p:cNvSpPr/>
          <p:nvPr/>
        </p:nvSpPr>
        <p:spPr>
          <a:xfrm>
            <a:off x="10723419" y="12469090"/>
            <a:ext cx="11626642" cy="65116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A4422326-BC17-1249-9041-2EDAB9657FF6}"/>
              </a:ext>
            </a:extLst>
          </p:cNvPr>
          <p:cNvSpPr/>
          <p:nvPr/>
        </p:nvSpPr>
        <p:spPr>
          <a:xfrm>
            <a:off x="17394690" y="11212970"/>
            <a:ext cx="11277601" cy="55367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5" name="Group 114">
            <a:extLst>
              <a:ext uri="{FF2B5EF4-FFF2-40B4-BE49-F238E27FC236}">
                <a16:creationId xmlns:a16="http://schemas.microsoft.com/office/drawing/2014/main" id="{30F096EC-6DE7-2646-B25C-5BAD3E0F0462}"/>
              </a:ext>
            </a:extLst>
          </p:cNvPr>
          <p:cNvGrpSpPr/>
          <p:nvPr/>
        </p:nvGrpSpPr>
        <p:grpSpPr>
          <a:xfrm>
            <a:off x="2393336" y="7873355"/>
            <a:ext cx="14488120" cy="6679230"/>
            <a:chOff x="393490" y="6301849"/>
            <a:chExt cx="12475082" cy="5161447"/>
          </a:xfrm>
        </p:grpSpPr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BAE7D07E-A8FA-9C4D-8145-C16383E86827}"/>
                </a:ext>
              </a:extLst>
            </p:cNvPr>
            <p:cNvGrpSpPr/>
            <p:nvPr/>
          </p:nvGrpSpPr>
          <p:grpSpPr>
            <a:xfrm>
              <a:off x="393490" y="6301849"/>
              <a:ext cx="12475082" cy="3233378"/>
              <a:chOff x="132991" y="7118296"/>
              <a:chExt cx="12475082" cy="3233378"/>
            </a:xfrm>
          </p:grpSpPr>
          <p:sp>
            <p:nvSpPr>
              <p:cNvPr id="118" name="Rounded Rectangle 117">
                <a:extLst>
                  <a:ext uri="{FF2B5EF4-FFF2-40B4-BE49-F238E27FC236}">
                    <a16:creationId xmlns:a16="http://schemas.microsoft.com/office/drawing/2014/main" id="{46585006-2E69-F248-959B-7DCEBDFAB5A0}"/>
                  </a:ext>
                </a:extLst>
              </p:cNvPr>
              <p:cNvSpPr/>
              <p:nvPr/>
            </p:nvSpPr>
            <p:spPr>
              <a:xfrm>
                <a:off x="6483606" y="7118296"/>
                <a:ext cx="3944075" cy="3173865"/>
              </a:xfrm>
              <a:prstGeom prst="roundRect">
                <a:avLst/>
              </a:prstGeom>
              <a:solidFill>
                <a:schemeClr val="tx2">
                  <a:lumMod val="10000"/>
                  <a:lumOff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bIns="0" rtlCol="0" anchor="b"/>
              <a:lstStyle/>
              <a:p>
                <a:pPr algn="ctr"/>
                <a:r>
                  <a:rPr lang="en-US" sz="28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Gradient Attack</a:t>
                </a:r>
              </a:p>
            </p:txBody>
          </p:sp>
          <p:sp>
            <p:nvSpPr>
              <p:cNvPr id="119" name="Rounded Rectangle 118">
                <a:extLst>
                  <a:ext uri="{FF2B5EF4-FFF2-40B4-BE49-F238E27FC236}">
                    <a16:creationId xmlns:a16="http://schemas.microsoft.com/office/drawing/2014/main" id="{EBF03B2A-B24C-9544-83FE-6C2CE6B066B2}"/>
                  </a:ext>
                </a:extLst>
              </p:cNvPr>
              <p:cNvSpPr/>
              <p:nvPr/>
            </p:nvSpPr>
            <p:spPr>
              <a:xfrm>
                <a:off x="2174689" y="7121915"/>
                <a:ext cx="4221459" cy="3159919"/>
              </a:xfrm>
              <a:prstGeom prst="roundRect">
                <a:avLst/>
              </a:prstGeom>
              <a:solidFill>
                <a:schemeClr val="accent3">
                  <a:lumMod val="25000"/>
                  <a:lumOff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bIns="0" rtlCol="0" anchor="b"/>
              <a:lstStyle/>
              <a:p>
                <a:pPr algn="ctr"/>
                <a:r>
                  <a:rPr lang="en-US" sz="28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Transfer Attack</a:t>
                </a:r>
              </a:p>
            </p:txBody>
          </p:sp>
          <p:sp>
            <p:nvSpPr>
              <p:cNvPr id="120" name="Google Shape;828;p45">
                <a:extLst>
                  <a:ext uri="{FF2B5EF4-FFF2-40B4-BE49-F238E27FC236}">
                    <a16:creationId xmlns:a16="http://schemas.microsoft.com/office/drawing/2014/main" id="{575C2694-25C4-2B4A-BA06-5DD984039102}"/>
                  </a:ext>
                </a:extLst>
              </p:cNvPr>
              <p:cNvSpPr/>
              <p:nvPr/>
            </p:nvSpPr>
            <p:spPr>
              <a:xfrm>
                <a:off x="2249996" y="7712020"/>
                <a:ext cx="2644420" cy="1711818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" sz="2000" dirty="0">
                  <a:latin typeface="+mn-lt"/>
                  <a:cs typeface="Times New Roman" panose="02020603050405020304" pitchFamily="18" charset="0"/>
                </a:endParaRPr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" sz="2000" dirty="0">
                  <a:latin typeface="+mn-lt"/>
                  <a:cs typeface="Times New Roman" panose="02020603050405020304" pitchFamily="18" charset="0"/>
                </a:endParaRPr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White-box attack using local models</a:t>
                </a:r>
                <a:endParaRPr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21" name="Google Shape;829;p45">
                <a:extLst>
                  <a:ext uri="{FF2B5EF4-FFF2-40B4-BE49-F238E27FC236}">
                    <a16:creationId xmlns:a16="http://schemas.microsoft.com/office/drawing/2014/main" id="{26BFC0EB-7CB0-BD41-BA28-1DBD3BC8D984}"/>
                  </a:ext>
                </a:extLst>
              </p:cNvPr>
              <p:cNvSpPr/>
              <p:nvPr/>
            </p:nvSpPr>
            <p:spPr>
              <a:xfrm>
                <a:off x="132991" y="8167126"/>
                <a:ext cx="1711556" cy="801608"/>
              </a:xfrm>
              <a:prstGeom prst="roundRect">
                <a:avLst>
                  <a:gd name="adj" fmla="val 16667"/>
                </a:avLst>
              </a:prstGeom>
              <a:solidFill>
                <a:srgbClr val="00B0F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Input Image</a:t>
                </a:r>
                <a:endParaRPr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22" name="Google Shape;830;p45">
                <a:extLst>
                  <a:ext uri="{FF2B5EF4-FFF2-40B4-BE49-F238E27FC236}">
                    <a16:creationId xmlns:a16="http://schemas.microsoft.com/office/drawing/2014/main" id="{45A08F6B-7B57-D146-B22C-073BDBBFABA2}"/>
                  </a:ext>
                </a:extLst>
              </p:cNvPr>
              <p:cNvCxnSpPr>
                <a:cxnSpLocks/>
                <a:stCxn id="121" idx="3"/>
                <a:endCxn id="120" idx="1"/>
              </p:cNvCxnSpPr>
              <p:nvPr/>
            </p:nvCxnSpPr>
            <p:spPr>
              <a:xfrm flipV="1">
                <a:off x="1844547" y="8567929"/>
                <a:ext cx="405449" cy="2"/>
              </a:xfrm>
              <a:prstGeom prst="straightConnector1">
                <a:avLst/>
              </a:prstGeom>
              <a:noFill/>
              <a:ln w="50800" cap="flat" cmpd="sng">
                <a:solidFill>
                  <a:srgbClr val="0070C0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sp>
            <p:nvSpPr>
              <p:cNvPr id="123" name="Google Shape;831;p45">
                <a:extLst>
                  <a:ext uri="{FF2B5EF4-FFF2-40B4-BE49-F238E27FC236}">
                    <a16:creationId xmlns:a16="http://schemas.microsoft.com/office/drawing/2014/main" id="{54BE104F-B76B-5348-B2EB-29C376D4EBE4}"/>
                  </a:ext>
                </a:extLst>
              </p:cNvPr>
              <p:cNvSpPr/>
              <p:nvPr/>
            </p:nvSpPr>
            <p:spPr>
              <a:xfrm>
                <a:off x="5190977" y="8163904"/>
                <a:ext cx="1077838" cy="808052"/>
              </a:xfrm>
              <a:prstGeom prst="roundRect">
                <a:avLst>
                  <a:gd name="adj" fmla="val 16667"/>
                </a:avLst>
              </a:prstGeom>
              <a:solidFill>
                <a:srgbClr val="FFC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Local AE</a:t>
                </a:r>
                <a:endParaRPr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24" name="Google Shape;832;p45">
                <a:extLst>
                  <a:ext uri="{FF2B5EF4-FFF2-40B4-BE49-F238E27FC236}">
                    <a16:creationId xmlns:a16="http://schemas.microsoft.com/office/drawing/2014/main" id="{65EFA76D-201F-E443-9C07-FD63139D9C3F}"/>
                  </a:ext>
                </a:extLst>
              </p:cNvPr>
              <p:cNvCxnSpPr>
                <a:cxnSpLocks/>
                <a:stCxn id="120" idx="3"/>
                <a:endCxn id="123" idx="1"/>
              </p:cNvCxnSpPr>
              <p:nvPr/>
            </p:nvCxnSpPr>
            <p:spPr>
              <a:xfrm>
                <a:off x="4894416" y="8567929"/>
                <a:ext cx="296561" cy="2"/>
              </a:xfrm>
              <a:prstGeom prst="straightConnector1">
                <a:avLst/>
              </a:prstGeom>
              <a:noFill/>
              <a:ln w="5080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sp>
            <p:nvSpPr>
              <p:cNvPr id="125" name="Google Shape;833;p45">
                <a:extLst>
                  <a:ext uri="{FF2B5EF4-FFF2-40B4-BE49-F238E27FC236}">
                    <a16:creationId xmlns:a16="http://schemas.microsoft.com/office/drawing/2014/main" id="{50CF0F93-4545-BE44-A408-0F54A2036B6D}"/>
                  </a:ext>
                </a:extLst>
              </p:cNvPr>
              <p:cNvSpPr/>
              <p:nvPr/>
            </p:nvSpPr>
            <p:spPr>
              <a:xfrm>
                <a:off x="6697222" y="7784232"/>
                <a:ext cx="3263761" cy="1567396"/>
              </a:xfrm>
              <a:prstGeom prst="rect">
                <a:avLst/>
              </a:prstGeom>
              <a:solidFill>
                <a:schemeClr val="tx1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800" dirty="0">
                    <a:solidFill>
                      <a:schemeClr val="bg1">
                        <a:lumMod val="9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Gradient attacks on target model with estimated gradient from queries</a:t>
                </a:r>
                <a:endParaRPr sz="2800" dirty="0">
                  <a:solidFill>
                    <a:schemeClr val="bg1">
                      <a:lumMod val="9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26" name="Google Shape;835;p45">
                <a:extLst>
                  <a:ext uri="{FF2B5EF4-FFF2-40B4-BE49-F238E27FC236}">
                    <a16:creationId xmlns:a16="http://schemas.microsoft.com/office/drawing/2014/main" id="{AC3B748F-F458-3B48-A81D-1868921E487C}"/>
                  </a:ext>
                </a:extLst>
              </p:cNvPr>
              <p:cNvSpPr/>
              <p:nvPr/>
            </p:nvSpPr>
            <p:spPr>
              <a:xfrm>
                <a:off x="10619989" y="8020875"/>
                <a:ext cx="1988084" cy="1094108"/>
              </a:xfrm>
              <a:prstGeom prst="roundRect">
                <a:avLst>
                  <a:gd name="adj" fmla="val 16667"/>
                </a:avLst>
              </a:prstGeom>
              <a:solidFill>
                <a:srgbClr val="C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8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Successful</a:t>
                </a:r>
                <a:r>
                  <a:rPr lang="en" sz="28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Adversarial Example</a:t>
                </a:r>
                <a:endParaRPr sz="28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27" name="Google Shape;836;p45">
                <a:extLst>
                  <a:ext uri="{FF2B5EF4-FFF2-40B4-BE49-F238E27FC236}">
                    <a16:creationId xmlns:a16="http://schemas.microsoft.com/office/drawing/2014/main" id="{CE39E29C-9A30-924A-90D0-48606D4D3AB4}"/>
                  </a:ext>
                </a:extLst>
              </p:cNvPr>
              <p:cNvCxnSpPr>
                <a:cxnSpLocks/>
                <a:stCxn id="125" idx="3"/>
                <a:endCxn id="126" idx="1"/>
              </p:cNvCxnSpPr>
              <p:nvPr/>
            </p:nvCxnSpPr>
            <p:spPr>
              <a:xfrm flipV="1">
                <a:off x="9960984" y="8567930"/>
                <a:ext cx="659006" cy="1"/>
              </a:xfrm>
              <a:prstGeom prst="straightConnector1">
                <a:avLst/>
              </a:prstGeom>
              <a:noFill/>
              <a:ln w="5080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128" name="Google Shape;837;p45">
                <a:extLst>
                  <a:ext uri="{FF2B5EF4-FFF2-40B4-BE49-F238E27FC236}">
                    <a16:creationId xmlns:a16="http://schemas.microsoft.com/office/drawing/2014/main" id="{89213201-4349-2E4A-9F73-E7B043CDFB3C}"/>
                  </a:ext>
                </a:extLst>
              </p:cNvPr>
              <p:cNvCxnSpPr>
                <a:cxnSpLocks/>
                <a:stCxn id="123" idx="3"/>
                <a:endCxn id="125" idx="1"/>
              </p:cNvCxnSpPr>
              <p:nvPr/>
            </p:nvCxnSpPr>
            <p:spPr>
              <a:xfrm>
                <a:off x="6268815" y="8567930"/>
                <a:ext cx="428407" cy="0"/>
              </a:xfrm>
              <a:prstGeom prst="straightConnector1">
                <a:avLst/>
              </a:prstGeom>
              <a:noFill/>
              <a:ln w="5080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129" name="Elbow Connector 128">
                <a:extLst>
                  <a:ext uri="{FF2B5EF4-FFF2-40B4-BE49-F238E27FC236}">
                    <a16:creationId xmlns:a16="http://schemas.microsoft.com/office/drawing/2014/main" id="{14E2E3C2-FA6B-DE40-931F-7F6036D35B87}"/>
                  </a:ext>
                </a:extLst>
              </p:cNvPr>
              <p:cNvCxnSpPr>
                <a:cxnSpLocks/>
                <a:stCxn id="125" idx="0"/>
                <a:endCxn id="131" idx="0"/>
              </p:cNvCxnSpPr>
              <p:nvPr/>
            </p:nvCxnSpPr>
            <p:spPr>
              <a:xfrm rot="16200000" flipH="1" flipV="1">
                <a:off x="5660716" y="5300191"/>
                <a:ext cx="184346" cy="5152426"/>
              </a:xfrm>
              <a:prstGeom prst="bentConnector3">
                <a:avLst>
                  <a:gd name="adj1" fmla="val -95827"/>
                </a:avLst>
              </a:prstGeom>
              <a:ln w="50800">
                <a:prstDash val="sys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A74E703B-FD03-8B46-80F2-C655000AF2AA}"/>
                  </a:ext>
                </a:extLst>
              </p:cNvPr>
              <p:cNvSpPr txBox="1"/>
              <p:nvPr/>
            </p:nvSpPr>
            <p:spPr>
              <a:xfrm>
                <a:off x="7137029" y="7169760"/>
                <a:ext cx="3119699" cy="40432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</a:t>
                </a:r>
                <a:r>
                  <a:rPr lang="en-US" sz="2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test</a:t>
                </a:r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:r>
                  <a:rPr lang="en-US" sz="2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label</a:t>
                </a:r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 by-products</a:t>
                </a:r>
              </a:p>
            </p:txBody>
          </p:sp>
          <p:sp>
            <p:nvSpPr>
              <p:cNvPr id="131" name="Oval 130">
                <a:extLst>
                  <a:ext uri="{FF2B5EF4-FFF2-40B4-BE49-F238E27FC236}">
                    <a16:creationId xmlns:a16="http://schemas.microsoft.com/office/drawing/2014/main" id="{3382C658-D591-EE4E-A1DC-8BC428BF0CFB}"/>
                  </a:ext>
                </a:extLst>
              </p:cNvPr>
              <p:cNvSpPr/>
              <p:nvPr/>
            </p:nvSpPr>
            <p:spPr>
              <a:xfrm>
                <a:off x="2881554" y="7968578"/>
                <a:ext cx="590243" cy="491296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</a:t>
                </a:r>
                <a:r>
                  <a:rPr lang="en-US" sz="18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</a:p>
            </p:txBody>
          </p:sp>
          <p:sp>
            <p:nvSpPr>
              <p:cNvPr id="132" name="Oval 131">
                <a:extLst>
                  <a:ext uri="{FF2B5EF4-FFF2-40B4-BE49-F238E27FC236}">
                    <a16:creationId xmlns:a16="http://schemas.microsoft.com/office/drawing/2014/main" id="{B6234635-06E7-0C4F-B48B-ECB12E7212B9}"/>
                  </a:ext>
                </a:extLst>
              </p:cNvPr>
              <p:cNvSpPr/>
              <p:nvPr/>
            </p:nvSpPr>
            <p:spPr>
              <a:xfrm>
                <a:off x="3560886" y="7968578"/>
                <a:ext cx="590243" cy="491296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</a:t>
                </a:r>
                <a:r>
                  <a:rPr lang="en-US" sz="18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</a:p>
            </p:txBody>
          </p:sp>
          <p:sp>
            <p:nvSpPr>
              <p:cNvPr id="133" name="Oval 132">
                <a:extLst>
                  <a:ext uri="{FF2B5EF4-FFF2-40B4-BE49-F238E27FC236}">
                    <a16:creationId xmlns:a16="http://schemas.microsoft.com/office/drawing/2014/main" id="{053A656F-A72B-C945-A4BF-E7463D7EF948}"/>
                  </a:ext>
                </a:extLst>
              </p:cNvPr>
              <p:cNvSpPr/>
              <p:nvPr/>
            </p:nvSpPr>
            <p:spPr>
              <a:xfrm>
                <a:off x="4240217" y="7955159"/>
                <a:ext cx="590243" cy="491296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</a:t>
                </a:r>
                <a:r>
                  <a:rPr lang="en-US" sz="1800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</a:t>
                </a:r>
              </a:p>
            </p:txBody>
          </p:sp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046B2F5E-0E3A-A64B-B10E-5BAE261F1B1B}"/>
                  </a:ext>
                </a:extLst>
              </p:cNvPr>
              <p:cNvSpPr txBox="1"/>
              <p:nvPr/>
            </p:nvSpPr>
            <p:spPr>
              <a:xfrm>
                <a:off x="3535553" y="7176892"/>
                <a:ext cx="2335702" cy="40432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tune local models</a:t>
                </a:r>
              </a:p>
            </p:txBody>
          </p:sp>
          <p:sp>
            <p:nvSpPr>
              <p:cNvPr id="135" name="Rounded Rectangle 134">
                <a:extLst>
                  <a:ext uri="{FF2B5EF4-FFF2-40B4-BE49-F238E27FC236}">
                    <a16:creationId xmlns:a16="http://schemas.microsoft.com/office/drawing/2014/main" id="{B669EC93-A300-E74C-9233-367C7939B5C9}"/>
                  </a:ext>
                </a:extLst>
              </p:cNvPr>
              <p:cNvSpPr/>
              <p:nvPr/>
            </p:nvSpPr>
            <p:spPr>
              <a:xfrm>
                <a:off x="10671292" y="9160017"/>
                <a:ext cx="1885478" cy="1191657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Target Model </a:t>
                </a:r>
              </a:p>
              <a:p>
                <a:pPr algn="ctr"/>
                <a:r>
                  <a:rPr 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(API Only)</a:t>
                </a:r>
              </a:p>
            </p:txBody>
          </p:sp>
          <p:cxnSp>
            <p:nvCxnSpPr>
              <p:cNvPr id="136" name="Elbow Connector 135">
                <a:extLst>
                  <a:ext uri="{FF2B5EF4-FFF2-40B4-BE49-F238E27FC236}">
                    <a16:creationId xmlns:a16="http://schemas.microsoft.com/office/drawing/2014/main" id="{7F980336-0787-EC4F-BD6D-E475F34D87B0}"/>
                  </a:ext>
                </a:extLst>
              </p:cNvPr>
              <p:cNvCxnSpPr>
                <a:cxnSpLocks/>
                <a:stCxn id="125" idx="2"/>
                <a:endCxn id="135" idx="1"/>
              </p:cNvCxnSpPr>
              <p:nvPr/>
            </p:nvCxnSpPr>
            <p:spPr>
              <a:xfrm rot="16200000" flipH="1">
                <a:off x="9298088" y="8382642"/>
                <a:ext cx="404218" cy="2342188"/>
              </a:xfrm>
              <a:prstGeom prst="bentConnector2">
                <a:avLst/>
              </a:prstGeom>
              <a:ln w="50800">
                <a:solidFill>
                  <a:srgbClr val="C00000"/>
                </a:solidFill>
                <a:prstDash val="dash"/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76363A3B-2E23-F448-B79F-F8B6EEA09EA0}"/>
                </a:ext>
              </a:extLst>
            </p:cNvPr>
            <p:cNvSpPr txBox="1"/>
            <p:nvPr/>
          </p:nvSpPr>
          <p:spPr>
            <a:xfrm>
              <a:off x="3821385" y="10963837"/>
              <a:ext cx="6208477" cy="4994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Attack Process of Hybrid Attack</a:t>
              </a:r>
            </a:p>
          </p:txBody>
        </p:sp>
      </p:grpSp>
      <p:grpSp>
        <p:nvGrpSpPr>
          <p:cNvPr id="137" name="Group 136">
            <a:extLst>
              <a:ext uri="{FF2B5EF4-FFF2-40B4-BE49-F238E27FC236}">
                <a16:creationId xmlns:a16="http://schemas.microsoft.com/office/drawing/2014/main" id="{2DB81FD9-8B4A-DB46-B317-19088CD4B3CB}"/>
              </a:ext>
            </a:extLst>
          </p:cNvPr>
          <p:cNvGrpSpPr/>
          <p:nvPr/>
        </p:nvGrpSpPr>
        <p:grpSpPr>
          <a:xfrm>
            <a:off x="21020497" y="7496396"/>
            <a:ext cx="12162796" cy="7057135"/>
            <a:chOff x="1546149" y="21215742"/>
            <a:chExt cx="10472848" cy="5453477"/>
          </a:xfrm>
        </p:grpSpPr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id="{69B0DA5C-43FF-3445-BC99-E02A34C48753}"/>
                </a:ext>
              </a:extLst>
            </p:cNvPr>
            <p:cNvSpPr txBox="1"/>
            <p:nvPr/>
          </p:nvSpPr>
          <p:spPr>
            <a:xfrm>
              <a:off x="2567095" y="26169760"/>
              <a:ext cx="5426647" cy="4994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Search Space </a:t>
              </a:r>
              <a:r>
                <a:rPr lang="en-US" sz="3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of Hybrid Attack</a:t>
              </a:r>
            </a:p>
          </p:txBody>
        </p:sp>
        <p:grpSp>
          <p:nvGrpSpPr>
            <p:cNvPr id="139" name="Group 138">
              <a:extLst>
                <a:ext uri="{FF2B5EF4-FFF2-40B4-BE49-F238E27FC236}">
                  <a16:creationId xmlns:a16="http://schemas.microsoft.com/office/drawing/2014/main" id="{08155071-227D-1B4D-B5DB-3A87A63EF589}"/>
                </a:ext>
              </a:extLst>
            </p:cNvPr>
            <p:cNvGrpSpPr/>
            <p:nvPr/>
          </p:nvGrpSpPr>
          <p:grpSpPr>
            <a:xfrm>
              <a:off x="1546149" y="21215742"/>
              <a:ext cx="10472848" cy="4890254"/>
              <a:chOff x="973995" y="21690568"/>
              <a:chExt cx="10472848" cy="4890254"/>
            </a:xfrm>
          </p:grpSpPr>
          <p:sp>
            <p:nvSpPr>
              <p:cNvPr id="140" name="Freeform 139">
                <a:extLst>
                  <a:ext uri="{FF2B5EF4-FFF2-40B4-BE49-F238E27FC236}">
                    <a16:creationId xmlns:a16="http://schemas.microsoft.com/office/drawing/2014/main" id="{B0CAFC71-92BF-A74E-9712-52474BC2F947}"/>
                  </a:ext>
                </a:extLst>
              </p:cNvPr>
              <p:cNvSpPr/>
              <p:nvPr/>
            </p:nvSpPr>
            <p:spPr>
              <a:xfrm>
                <a:off x="1599187" y="23339126"/>
                <a:ext cx="1390198" cy="738554"/>
              </a:xfrm>
              <a:custGeom>
                <a:avLst/>
                <a:gdLst>
                  <a:gd name="connsiteX0" fmla="*/ 36182 w 1144013"/>
                  <a:gd name="connsiteY0" fmla="*/ 738554 h 738554"/>
                  <a:gd name="connsiteX1" fmla="*/ 18598 w 1144013"/>
                  <a:gd name="connsiteY1" fmla="*/ 386862 h 738554"/>
                  <a:gd name="connsiteX2" fmla="*/ 264782 w 1144013"/>
                  <a:gd name="connsiteY2" fmla="*/ 211016 h 738554"/>
                  <a:gd name="connsiteX3" fmla="*/ 528552 w 1144013"/>
                  <a:gd name="connsiteY3" fmla="*/ 334108 h 738554"/>
                  <a:gd name="connsiteX4" fmla="*/ 757152 w 1144013"/>
                  <a:gd name="connsiteY4" fmla="*/ 474785 h 738554"/>
                  <a:gd name="connsiteX5" fmla="*/ 880244 w 1144013"/>
                  <a:gd name="connsiteY5" fmla="*/ 123093 h 738554"/>
                  <a:gd name="connsiteX6" fmla="*/ 1144013 w 1144013"/>
                  <a:gd name="connsiteY6" fmla="*/ 0 h 738554"/>
                  <a:gd name="connsiteX7" fmla="*/ 1144013 w 1144013"/>
                  <a:gd name="connsiteY7" fmla="*/ 0 h 7385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44013" h="738554">
                    <a:moveTo>
                      <a:pt x="36182" y="738554"/>
                    </a:moveTo>
                    <a:cubicBezTo>
                      <a:pt x="8340" y="606669"/>
                      <a:pt x="-19502" y="474785"/>
                      <a:pt x="18598" y="386862"/>
                    </a:cubicBezTo>
                    <a:cubicBezTo>
                      <a:pt x="56698" y="298939"/>
                      <a:pt x="179790" y="219808"/>
                      <a:pt x="264782" y="211016"/>
                    </a:cubicBezTo>
                    <a:cubicBezTo>
                      <a:pt x="349774" y="202224"/>
                      <a:pt x="446490" y="290146"/>
                      <a:pt x="528552" y="334108"/>
                    </a:cubicBezTo>
                    <a:cubicBezTo>
                      <a:pt x="610614" y="378069"/>
                      <a:pt x="698537" y="509954"/>
                      <a:pt x="757152" y="474785"/>
                    </a:cubicBezTo>
                    <a:cubicBezTo>
                      <a:pt x="815767" y="439616"/>
                      <a:pt x="815767" y="202224"/>
                      <a:pt x="880244" y="123093"/>
                    </a:cubicBezTo>
                    <a:cubicBezTo>
                      <a:pt x="944721" y="43962"/>
                      <a:pt x="1144013" y="0"/>
                      <a:pt x="1144013" y="0"/>
                    </a:cubicBezTo>
                    <a:lnTo>
                      <a:pt x="1144013" y="0"/>
                    </a:lnTo>
                  </a:path>
                </a:pathLst>
              </a:custGeom>
              <a:noFill/>
              <a:ln>
                <a:tailEnd type="triangl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41" name="Group 140">
                <a:extLst>
                  <a:ext uri="{FF2B5EF4-FFF2-40B4-BE49-F238E27FC236}">
                    <a16:creationId xmlns:a16="http://schemas.microsoft.com/office/drawing/2014/main" id="{B9C1D4F1-66F2-D24E-B013-42E9E0AD2EA0}"/>
                  </a:ext>
                </a:extLst>
              </p:cNvPr>
              <p:cNvGrpSpPr/>
              <p:nvPr/>
            </p:nvGrpSpPr>
            <p:grpSpPr>
              <a:xfrm>
                <a:off x="973995" y="21690568"/>
                <a:ext cx="10472848" cy="4890254"/>
                <a:chOff x="-7902296" y="18321182"/>
                <a:chExt cx="10472848" cy="4890254"/>
              </a:xfrm>
            </p:grpSpPr>
            <p:grpSp>
              <p:nvGrpSpPr>
                <p:cNvPr id="142" name="Group 141">
                  <a:extLst>
                    <a:ext uri="{FF2B5EF4-FFF2-40B4-BE49-F238E27FC236}">
                      <a16:creationId xmlns:a16="http://schemas.microsoft.com/office/drawing/2014/main" id="{41577C12-109C-814C-A92B-06E173AD0161}"/>
                    </a:ext>
                  </a:extLst>
                </p:cNvPr>
                <p:cNvGrpSpPr/>
                <p:nvPr/>
              </p:nvGrpSpPr>
              <p:grpSpPr>
                <a:xfrm>
                  <a:off x="-7902296" y="18321182"/>
                  <a:ext cx="8637341" cy="4890254"/>
                  <a:chOff x="-5864715" y="21067075"/>
                  <a:chExt cx="8637341" cy="4890254"/>
                </a:xfrm>
              </p:grpSpPr>
              <p:sp>
                <p:nvSpPr>
                  <p:cNvPr id="144" name="Google Shape;780;p45">
                    <a:extLst>
                      <a:ext uri="{FF2B5EF4-FFF2-40B4-BE49-F238E27FC236}">
                        <a16:creationId xmlns:a16="http://schemas.microsoft.com/office/drawing/2014/main" id="{06B0C216-6100-444A-AB34-4714C0DDC1B8}"/>
                      </a:ext>
                    </a:extLst>
                  </p:cNvPr>
                  <p:cNvSpPr/>
                  <p:nvPr/>
                </p:nvSpPr>
                <p:spPr>
                  <a:xfrm>
                    <a:off x="-5793356" y="21067075"/>
                    <a:ext cx="6597854" cy="3508184"/>
                  </a:xfrm>
                  <a:prstGeom prst="rect">
                    <a:avLst/>
                  </a:prstGeom>
                  <a:noFill/>
                  <a:ln w="63500" cap="flat" cmpd="sng">
                    <a:solidFill>
                      <a:schemeClr val="tx1"/>
                    </a:solidFill>
                    <a:prstDash val="dash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145" name="Group 144">
                    <a:extLst>
                      <a:ext uri="{FF2B5EF4-FFF2-40B4-BE49-F238E27FC236}">
                        <a16:creationId xmlns:a16="http://schemas.microsoft.com/office/drawing/2014/main" id="{55AC6946-87B8-214D-9311-9C4418E42A51}"/>
                      </a:ext>
                    </a:extLst>
                  </p:cNvPr>
                  <p:cNvGrpSpPr/>
                  <p:nvPr/>
                </p:nvGrpSpPr>
                <p:grpSpPr>
                  <a:xfrm>
                    <a:off x="-5864715" y="21120089"/>
                    <a:ext cx="8637341" cy="4837240"/>
                    <a:chOff x="475751" y="19726842"/>
                    <a:chExt cx="8637341" cy="4837240"/>
                  </a:xfrm>
                </p:grpSpPr>
                <p:grpSp>
                  <p:nvGrpSpPr>
                    <p:cNvPr id="146" name="Group 145">
                      <a:extLst>
                        <a:ext uri="{FF2B5EF4-FFF2-40B4-BE49-F238E27FC236}">
                          <a16:creationId xmlns:a16="http://schemas.microsoft.com/office/drawing/2014/main" id="{99B6BEF3-1120-B642-9A69-35591DFBC5B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4617259" y="20281002"/>
                      <a:ext cx="2358757" cy="1682088"/>
                      <a:chOff x="660977" y="12589949"/>
                      <a:chExt cx="2358757" cy="1682088"/>
                    </a:xfrm>
                  </p:grpSpPr>
                  <p:sp>
                    <p:nvSpPr>
                      <p:cNvPr id="183" name="Google Shape;781;p45">
                        <a:extLst>
                          <a:ext uri="{FF2B5EF4-FFF2-40B4-BE49-F238E27FC236}">
                            <a16:creationId xmlns:a16="http://schemas.microsoft.com/office/drawing/2014/main" id="{28ED7E05-7EB2-674D-8A50-81FBED1295D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60977" y="12589949"/>
                        <a:ext cx="2358757" cy="168208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7782" h="35373" extrusionOk="0">
                            <a:moveTo>
                              <a:pt x="15561" y="804"/>
                            </a:moveTo>
                            <a:cubicBezTo>
                              <a:pt x="11644" y="1357"/>
                              <a:pt x="8555" y="1218"/>
                              <a:pt x="6988" y="3845"/>
                            </a:cubicBezTo>
                            <a:cubicBezTo>
                              <a:pt x="5421" y="6472"/>
                              <a:pt x="7311" y="13570"/>
                              <a:pt x="6159" y="16566"/>
                            </a:cubicBezTo>
                            <a:cubicBezTo>
                              <a:pt x="5007" y="19562"/>
                              <a:pt x="-524" y="19608"/>
                              <a:pt x="75" y="21820"/>
                            </a:cubicBezTo>
                            <a:cubicBezTo>
                              <a:pt x="674" y="24032"/>
                              <a:pt x="7219" y="28964"/>
                              <a:pt x="9754" y="29840"/>
                            </a:cubicBezTo>
                            <a:cubicBezTo>
                              <a:pt x="12289" y="30716"/>
                              <a:pt x="13348" y="27259"/>
                              <a:pt x="15284" y="27074"/>
                            </a:cubicBezTo>
                            <a:cubicBezTo>
                              <a:pt x="17220" y="26890"/>
                              <a:pt x="20677" y="27581"/>
                              <a:pt x="21368" y="28733"/>
                            </a:cubicBezTo>
                            <a:cubicBezTo>
                              <a:pt x="22059" y="29885"/>
                              <a:pt x="19109" y="32927"/>
                              <a:pt x="19432" y="33987"/>
                            </a:cubicBezTo>
                            <a:cubicBezTo>
                              <a:pt x="19755" y="35047"/>
                              <a:pt x="21783" y="35785"/>
                              <a:pt x="23304" y="35094"/>
                            </a:cubicBezTo>
                            <a:cubicBezTo>
                              <a:pt x="24825" y="34403"/>
                              <a:pt x="27222" y="31638"/>
                              <a:pt x="28558" y="29840"/>
                            </a:cubicBezTo>
                            <a:cubicBezTo>
                              <a:pt x="29895" y="28043"/>
                              <a:pt x="29987" y="25415"/>
                              <a:pt x="31323" y="24309"/>
                            </a:cubicBezTo>
                            <a:cubicBezTo>
                              <a:pt x="32660" y="23203"/>
                              <a:pt x="34780" y="22281"/>
                              <a:pt x="36577" y="23203"/>
                            </a:cubicBezTo>
                            <a:cubicBezTo>
                              <a:pt x="38375" y="24125"/>
                              <a:pt x="40265" y="31038"/>
                              <a:pt x="42108" y="29840"/>
                            </a:cubicBezTo>
                            <a:cubicBezTo>
                              <a:pt x="43952" y="28642"/>
                              <a:pt x="47223" y="19839"/>
                              <a:pt x="47638" y="16013"/>
                            </a:cubicBezTo>
                            <a:cubicBezTo>
                              <a:pt x="48053" y="12188"/>
                              <a:pt x="47455" y="9468"/>
                              <a:pt x="44597" y="6887"/>
                            </a:cubicBezTo>
                            <a:cubicBezTo>
                              <a:pt x="41740" y="4306"/>
                              <a:pt x="35332" y="1541"/>
                              <a:pt x="30493" y="527"/>
                            </a:cubicBezTo>
                            <a:cubicBezTo>
                              <a:pt x="25654" y="-487"/>
                              <a:pt x="19479" y="251"/>
                              <a:pt x="15561" y="804"/>
                            </a:cubicBezTo>
                            <a:close/>
                          </a:path>
                        </a:pathLst>
                      </a:custGeom>
                      <a:solidFill>
                        <a:srgbClr val="F4CCCC"/>
                      </a:solidFill>
                      <a:ln w="9525" cap="flat" cmpd="sng">
                        <a:solidFill>
                          <a:schemeClr val="dk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</p:sp>
                  <p:sp>
                    <p:nvSpPr>
                      <p:cNvPr id="184" name="Google Shape;782;p45">
                        <a:extLst>
                          <a:ext uri="{FF2B5EF4-FFF2-40B4-BE49-F238E27FC236}">
                            <a16:creationId xmlns:a16="http://schemas.microsoft.com/office/drawing/2014/main" id="{6D3E41A1-AC53-334C-8CC1-FF77F9035B39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944001" y="12626761"/>
                        <a:ext cx="1370399" cy="8113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en" sz="2800" dirty="0">
                            <a:solidFill>
                              <a:schemeClr val="dk1"/>
                            </a:solidFill>
                            <a:latin typeface="Times New Roman"/>
                            <a:ea typeface="Times New Roman"/>
                            <a:cs typeface="Times New Roman"/>
                            <a:sym typeface="Times New Roman"/>
                          </a:rPr>
                          <a:t>Target Region</a:t>
                        </a:r>
                        <a:endParaRPr sz="28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p:txBody>
                  </p:sp>
                  <p:sp>
                    <p:nvSpPr>
                      <p:cNvPr id="185" name="Google Shape;817;p45">
                        <a:extLst>
                          <a:ext uri="{FF2B5EF4-FFF2-40B4-BE49-F238E27FC236}">
                            <a16:creationId xmlns:a16="http://schemas.microsoft.com/office/drawing/2014/main" id="{7E683BC5-FB6E-0A47-84D0-606BDB1F82A1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1679799" y="13273719"/>
                        <a:ext cx="1263441" cy="5818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en" sz="2800" dirty="0">
                            <a:latin typeface="Times New Roman"/>
                            <a:ea typeface="Times New Roman"/>
                            <a:cs typeface="Times New Roman"/>
                            <a:sym typeface="Times New Roman"/>
                          </a:rPr>
                          <a:t>AE</a:t>
                        </a:r>
                        <a:endParaRPr sz="28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p:txBody>
                  </p:sp>
                  <p:sp>
                    <p:nvSpPr>
                      <p:cNvPr id="186" name="Google Shape;784;p45">
                        <a:extLst>
                          <a:ext uri="{FF2B5EF4-FFF2-40B4-BE49-F238E27FC236}">
                            <a16:creationId xmlns:a16="http://schemas.microsoft.com/office/drawing/2014/main" id="{E2365CD3-277E-904C-9452-AE9F4B11CE7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753091" y="13632864"/>
                        <a:ext cx="343134" cy="349385"/>
                      </a:xfrm>
                      <a:prstGeom prst="ellipse">
                        <a:avLst/>
                      </a:prstGeom>
                      <a:solidFill>
                        <a:srgbClr val="FF0000"/>
                      </a:solidFill>
                      <a:ln w="19050" cap="flat" cmpd="sng">
                        <a:solidFill>
                          <a:srgbClr val="FF0000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147" name="Google Shape;785;p45">
                      <a:extLst>
                        <a:ext uri="{FF2B5EF4-FFF2-40B4-BE49-F238E27FC236}">
                          <a16:creationId xmlns:a16="http://schemas.microsoft.com/office/drawing/2014/main" id="{645D89BE-1EFC-ED43-AE1C-7A42F7622390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82132" y="23636842"/>
                      <a:ext cx="3618018" cy="927240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spcFirstLastPara="1" wrap="square" lIns="91425" tIns="91425" rIns="91425" bIns="91425" anchor="t" anchorCtr="0">
                      <a:noAutofit/>
                    </a:bodyPr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Search g</a:t>
                      </a:r>
                      <a:r>
                        <a:rPr lang="en" sz="28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radient</a:t>
                      </a:r>
                      <a:r>
                        <a:rPr lang="en" sz="2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estimated from target model queries</a:t>
                      </a:r>
                      <a:endParaRPr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p:txBody>
                </p:sp>
                <p:sp>
                  <p:nvSpPr>
                    <p:cNvPr id="148" name="Freeform 147">
                      <a:extLst>
                        <a:ext uri="{FF2B5EF4-FFF2-40B4-BE49-F238E27FC236}">
                          <a16:creationId xmlns:a16="http://schemas.microsoft.com/office/drawing/2014/main" id="{05F19DFE-F643-7E47-8FFB-459EBD526D72}"/>
                        </a:ext>
                      </a:extLst>
                    </p:cNvPr>
                    <p:cNvSpPr/>
                    <p:nvPr/>
                  </p:nvSpPr>
                  <p:spPr>
                    <a:xfrm rot="963521">
                      <a:off x="2637574" y="21426800"/>
                      <a:ext cx="3144893" cy="1155598"/>
                    </a:xfrm>
                    <a:custGeom>
                      <a:avLst/>
                      <a:gdLst>
                        <a:gd name="connsiteX0" fmla="*/ 0 w 2617228"/>
                        <a:gd name="connsiteY0" fmla="*/ 669370 h 1481322"/>
                        <a:gd name="connsiteX1" fmla="*/ 171450 w 2617228"/>
                        <a:gd name="connsiteY1" fmla="*/ 1031320 h 1481322"/>
                        <a:gd name="connsiteX2" fmla="*/ 476250 w 2617228"/>
                        <a:gd name="connsiteY2" fmla="*/ 1107520 h 1481322"/>
                        <a:gd name="connsiteX3" fmla="*/ 552450 w 2617228"/>
                        <a:gd name="connsiteY3" fmla="*/ 612220 h 1481322"/>
                        <a:gd name="connsiteX4" fmla="*/ 476250 w 2617228"/>
                        <a:gd name="connsiteY4" fmla="*/ 231220 h 1481322"/>
                        <a:gd name="connsiteX5" fmla="*/ 723900 w 2617228"/>
                        <a:gd name="connsiteY5" fmla="*/ 155020 h 1481322"/>
                        <a:gd name="connsiteX6" fmla="*/ 1009650 w 2617228"/>
                        <a:gd name="connsiteY6" fmla="*/ 650320 h 1481322"/>
                        <a:gd name="connsiteX7" fmla="*/ 990600 w 2617228"/>
                        <a:gd name="connsiteY7" fmla="*/ 1012270 h 1481322"/>
                        <a:gd name="connsiteX8" fmla="*/ 1123950 w 2617228"/>
                        <a:gd name="connsiteY8" fmla="*/ 1412320 h 1481322"/>
                        <a:gd name="connsiteX9" fmla="*/ 1638300 w 2617228"/>
                        <a:gd name="connsiteY9" fmla="*/ 1412320 h 1481322"/>
                        <a:gd name="connsiteX10" fmla="*/ 1619250 w 2617228"/>
                        <a:gd name="connsiteY10" fmla="*/ 726520 h 1481322"/>
                        <a:gd name="connsiteX11" fmla="*/ 1200150 w 2617228"/>
                        <a:gd name="connsiteY11" fmla="*/ 40720 h 1481322"/>
                        <a:gd name="connsiteX12" fmla="*/ 1657350 w 2617228"/>
                        <a:gd name="connsiteY12" fmla="*/ 155020 h 1481322"/>
                        <a:gd name="connsiteX13" fmla="*/ 2038350 w 2617228"/>
                        <a:gd name="connsiteY13" fmla="*/ 783670 h 1481322"/>
                        <a:gd name="connsiteX14" fmla="*/ 2571750 w 2617228"/>
                        <a:gd name="connsiteY14" fmla="*/ 1031320 h 1481322"/>
                        <a:gd name="connsiteX15" fmla="*/ 2552700 w 2617228"/>
                        <a:gd name="connsiteY15" fmla="*/ 383620 h 14813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2617228" h="1481322">
                          <a:moveTo>
                            <a:pt x="0" y="669370"/>
                          </a:moveTo>
                          <a:cubicBezTo>
                            <a:pt x="46037" y="813832"/>
                            <a:pt x="92075" y="958295"/>
                            <a:pt x="171450" y="1031320"/>
                          </a:cubicBezTo>
                          <a:cubicBezTo>
                            <a:pt x="250825" y="1104345"/>
                            <a:pt x="412750" y="1177370"/>
                            <a:pt x="476250" y="1107520"/>
                          </a:cubicBezTo>
                          <a:cubicBezTo>
                            <a:pt x="539750" y="1037670"/>
                            <a:pt x="552450" y="758270"/>
                            <a:pt x="552450" y="612220"/>
                          </a:cubicBezTo>
                          <a:cubicBezTo>
                            <a:pt x="552450" y="466170"/>
                            <a:pt x="447675" y="307420"/>
                            <a:pt x="476250" y="231220"/>
                          </a:cubicBezTo>
                          <a:cubicBezTo>
                            <a:pt x="504825" y="155020"/>
                            <a:pt x="635000" y="85170"/>
                            <a:pt x="723900" y="155020"/>
                          </a:cubicBezTo>
                          <a:cubicBezTo>
                            <a:pt x="812800" y="224870"/>
                            <a:pt x="965200" y="507445"/>
                            <a:pt x="1009650" y="650320"/>
                          </a:cubicBezTo>
                          <a:cubicBezTo>
                            <a:pt x="1054100" y="793195"/>
                            <a:pt x="971550" y="885270"/>
                            <a:pt x="990600" y="1012270"/>
                          </a:cubicBezTo>
                          <a:cubicBezTo>
                            <a:pt x="1009650" y="1139270"/>
                            <a:pt x="1016000" y="1345645"/>
                            <a:pt x="1123950" y="1412320"/>
                          </a:cubicBezTo>
                          <a:cubicBezTo>
                            <a:pt x="1231900" y="1478995"/>
                            <a:pt x="1555750" y="1526620"/>
                            <a:pt x="1638300" y="1412320"/>
                          </a:cubicBezTo>
                          <a:cubicBezTo>
                            <a:pt x="1720850" y="1298020"/>
                            <a:pt x="1692275" y="955120"/>
                            <a:pt x="1619250" y="726520"/>
                          </a:cubicBezTo>
                          <a:cubicBezTo>
                            <a:pt x="1546225" y="497920"/>
                            <a:pt x="1193800" y="135970"/>
                            <a:pt x="1200150" y="40720"/>
                          </a:cubicBezTo>
                          <a:cubicBezTo>
                            <a:pt x="1206500" y="-54530"/>
                            <a:pt x="1517650" y="31195"/>
                            <a:pt x="1657350" y="155020"/>
                          </a:cubicBezTo>
                          <a:cubicBezTo>
                            <a:pt x="1797050" y="278845"/>
                            <a:pt x="1885950" y="637620"/>
                            <a:pt x="2038350" y="783670"/>
                          </a:cubicBezTo>
                          <a:cubicBezTo>
                            <a:pt x="2190750" y="929720"/>
                            <a:pt x="2486025" y="1097995"/>
                            <a:pt x="2571750" y="1031320"/>
                          </a:cubicBezTo>
                          <a:cubicBezTo>
                            <a:pt x="2657475" y="964645"/>
                            <a:pt x="2605087" y="674132"/>
                            <a:pt x="2552700" y="383620"/>
                          </a:cubicBezTo>
                        </a:path>
                      </a:pathLst>
                    </a:custGeom>
                    <a:ln>
                      <a:tailEnd type="triangle" w="lg" len="lg"/>
                    </a:ln>
                  </p:spPr>
                  <p:style>
                    <a:lnRef idx="2">
                      <a:schemeClr val="dk1"/>
                    </a:lnRef>
                    <a:fillRef idx="0">
                      <a:schemeClr val="dk1"/>
                    </a:fillRef>
                    <a:effectRef idx="1">
                      <a:schemeClr val="dk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149" name="Google Shape;784;p45">
                      <a:extLst>
                        <a:ext uri="{FF2B5EF4-FFF2-40B4-BE49-F238E27FC236}">
                          <a16:creationId xmlns:a16="http://schemas.microsoft.com/office/drawing/2014/main" id="{B342005B-4E6B-5247-82BB-2183EC294D3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51819" y="21646413"/>
                      <a:ext cx="247514" cy="24825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 w="1905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0" name="Google Shape;784;p45">
                      <a:extLst>
                        <a:ext uri="{FF2B5EF4-FFF2-40B4-BE49-F238E27FC236}">
                          <a16:creationId xmlns:a16="http://schemas.microsoft.com/office/drawing/2014/main" id="{821DBACB-91B9-C84E-A6A1-877C80CD9E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34521" y="21628828"/>
                      <a:ext cx="247514" cy="24825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 w="1905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1" name="Google Shape;784;p45">
                      <a:extLst>
                        <a:ext uri="{FF2B5EF4-FFF2-40B4-BE49-F238E27FC236}">
                          <a16:creationId xmlns:a16="http://schemas.microsoft.com/office/drawing/2014/main" id="{7CBA9C48-FD0A-B44A-80D9-86A41086182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907691" y="22066275"/>
                      <a:ext cx="247514" cy="24825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 w="1905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2" name="Google Shape;784;p45">
                      <a:extLst>
                        <a:ext uri="{FF2B5EF4-FFF2-40B4-BE49-F238E27FC236}">
                          <a16:creationId xmlns:a16="http://schemas.microsoft.com/office/drawing/2014/main" id="{E8442A6D-8C1E-BA49-8612-B5BD7930966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119566" y="22288437"/>
                      <a:ext cx="247514" cy="24825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 w="1905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3" name="Google Shape;784;p45">
                      <a:extLst>
                        <a:ext uri="{FF2B5EF4-FFF2-40B4-BE49-F238E27FC236}">
                          <a16:creationId xmlns:a16="http://schemas.microsoft.com/office/drawing/2014/main" id="{7A63A352-B2CE-3244-8145-15147D3E0BF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420275" y="21476781"/>
                      <a:ext cx="247514" cy="24825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 w="1905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4" name="Google Shape;784;p45">
                      <a:extLst>
                        <a:ext uri="{FF2B5EF4-FFF2-40B4-BE49-F238E27FC236}">
                          <a16:creationId xmlns:a16="http://schemas.microsoft.com/office/drawing/2014/main" id="{8A6B6853-C4C1-8749-A14A-0028E082C9A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46786" y="22412562"/>
                      <a:ext cx="247514" cy="24825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 w="1905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5" name="Google Shape;784;p45">
                      <a:extLst>
                        <a:ext uri="{FF2B5EF4-FFF2-40B4-BE49-F238E27FC236}">
                          <a16:creationId xmlns:a16="http://schemas.microsoft.com/office/drawing/2014/main" id="{12F0E1CA-4B08-244A-8C33-CEB3FEFEEE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357559" y="21902702"/>
                      <a:ext cx="247514" cy="24825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 w="1905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6" name="Google Shape;784;p45">
                      <a:extLst>
                        <a:ext uri="{FF2B5EF4-FFF2-40B4-BE49-F238E27FC236}">
                          <a16:creationId xmlns:a16="http://schemas.microsoft.com/office/drawing/2014/main" id="{8E514B2D-52D2-B741-8D7F-083BE50C720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383669" y="22412562"/>
                      <a:ext cx="247514" cy="24825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 w="1905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7" name="Google Shape;784;p45">
                      <a:extLst>
                        <a:ext uri="{FF2B5EF4-FFF2-40B4-BE49-F238E27FC236}">
                          <a16:creationId xmlns:a16="http://schemas.microsoft.com/office/drawing/2014/main" id="{F39ADB9B-A614-0243-BAA3-ABC0487E35C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703737" y="21673302"/>
                      <a:ext cx="247514" cy="24825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 w="1905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58" name="Google Shape;784;p45">
                      <a:extLst>
                        <a:ext uri="{FF2B5EF4-FFF2-40B4-BE49-F238E27FC236}">
                          <a16:creationId xmlns:a16="http://schemas.microsoft.com/office/drawing/2014/main" id="{394179B3-A1DB-2D4B-B7F2-66DEF721C60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514993" y="22469371"/>
                      <a:ext cx="247514" cy="24825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 w="1905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grpSp>
                  <p:nvGrpSpPr>
                    <p:cNvPr id="159" name="Group 158">
                      <a:extLst>
                        <a:ext uri="{FF2B5EF4-FFF2-40B4-BE49-F238E27FC236}">
                          <a16:creationId xmlns:a16="http://schemas.microsoft.com/office/drawing/2014/main" id="{C16AA146-CCE1-3B44-AD92-8E7CA8FAB52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475751" y="19726842"/>
                      <a:ext cx="3780565" cy="3277579"/>
                      <a:chOff x="743214" y="11370298"/>
                      <a:chExt cx="3780565" cy="3277579"/>
                    </a:xfrm>
                  </p:grpSpPr>
                  <p:grpSp>
                    <p:nvGrpSpPr>
                      <p:cNvPr id="174" name="Google Shape;783;p45">
                        <a:extLst>
                          <a:ext uri="{FF2B5EF4-FFF2-40B4-BE49-F238E27FC236}">
                            <a16:creationId xmlns:a16="http://schemas.microsoft.com/office/drawing/2014/main" id="{953CEDB2-147E-4B4E-8C83-5D934C356721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743214" y="13664060"/>
                        <a:ext cx="1830357" cy="983817"/>
                        <a:chOff x="4731361" y="3003117"/>
                        <a:chExt cx="593700" cy="331989"/>
                      </a:xfrm>
                    </p:grpSpPr>
                    <p:sp>
                      <p:nvSpPr>
                        <p:cNvPr id="181" name="Google Shape;784;p45">
                          <a:extLst>
                            <a:ext uri="{FF2B5EF4-FFF2-40B4-BE49-F238E27FC236}">
                              <a16:creationId xmlns:a16="http://schemas.microsoft.com/office/drawing/2014/main" id="{90E38350-0FBE-B546-A375-CC2167798DB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884256" y="3003117"/>
                          <a:ext cx="111300" cy="117900"/>
                        </a:xfrm>
                        <a:prstGeom prst="ellipse">
                          <a:avLst/>
                        </a:prstGeom>
                        <a:solidFill>
                          <a:srgbClr val="0070C0"/>
                        </a:solidFill>
                        <a:ln w="19050" cap="flat" cmpd="sng">
                          <a:solidFill>
                            <a:srgbClr val="0070C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182" name="Google Shape;785;p45">
                          <a:extLst>
                            <a:ext uri="{FF2B5EF4-FFF2-40B4-BE49-F238E27FC236}">
                              <a16:creationId xmlns:a16="http://schemas.microsoft.com/office/drawing/2014/main" id="{190A4C5E-3A1C-8142-98BC-ED931729887F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4731361" y="3130139"/>
                          <a:ext cx="593700" cy="20496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t" anchorCtr="0">
                          <a:noAutofit/>
                        </a:bodyPr>
                        <a:lstStyle/>
                        <a:p>
                          <a:pPr marL="0" lvl="0" indent="0" algn="ctr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" sz="28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Input Seed</a:t>
                          </a:r>
                          <a:endParaRPr sz="28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p:txBody>
                    </p:sp>
                  </p:grpSp>
                  <p:grpSp>
                    <p:nvGrpSpPr>
                      <p:cNvPr id="175" name="Group 174">
                        <a:extLst>
                          <a:ext uri="{FF2B5EF4-FFF2-40B4-BE49-F238E27FC236}">
                            <a16:creationId xmlns:a16="http://schemas.microsoft.com/office/drawing/2014/main" id="{79F8B28E-8623-B443-9C86-37C406EF07C8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2071169" y="12261405"/>
                        <a:ext cx="2452610" cy="950693"/>
                        <a:chOff x="1064156" y="12723801"/>
                        <a:chExt cx="2452610" cy="950693"/>
                      </a:xfrm>
                    </p:grpSpPr>
                    <p:sp>
                      <p:nvSpPr>
                        <p:cNvPr id="179" name="Google Shape;817;p45">
                          <a:extLst>
                            <a:ext uri="{FF2B5EF4-FFF2-40B4-BE49-F238E27FC236}">
                              <a16:creationId xmlns:a16="http://schemas.microsoft.com/office/drawing/2014/main" id="{520B117F-3E79-8943-991B-59A6DFFC348B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1064156" y="12723801"/>
                          <a:ext cx="2452610" cy="68503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ctr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altLang="zh-CN" sz="2800" dirty="0">
                              <a:latin typeface="Times New Roman"/>
                              <a:ea typeface="Times New Roman"/>
                              <a:cs typeface="Times New Roman"/>
                              <a:sym typeface="Times New Roman"/>
                            </a:rPr>
                            <a:t>Failed</a:t>
                          </a:r>
                          <a:r>
                            <a:rPr lang="zh-CN" altLang="en-US" sz="2800" dirty="0">
                              <a:latin typeface="Times New Roman"/>
                              <a:ea typeface="Times New Roman"/>
                              <a:cs typeface="Times New Roman"/>
                              <a:sym typeface="Times New Roman"/>
                            </a:rPr>
                            <a:t> </a:t>
                          </a:r>
                          <a:r>
                            <a:rPr lang="en" sz="2800" dirty="0">
                              <a:latin typeface="Times New Roman"/>
                              <a:ea typeface="Times New Roman"/>
                              <a:cs typeface="Times New Roman"/>
                              <a:sym typeface="Times New Roman"/>
                            </a:rPr>
                            <a:t>Local AE</a:t>
                          </a:r>
                          <a:endParaRPr sz="2800" dirty="0">
                            <a:latin typeface="Times New Roman"/>
                            <a:ea typeface="Times New Roman"/>
                            <a:cs typeface="Times New Roman"/>
                            <a:sym typeface="Times New Roman"/>
                          </a:endParaRPr>
                        </a:p>
                      </p:txBody>
                    </p:sp>
                    <p:sp>
                      <p:nvSpPr>
                        <p:cNvPr id="180" name="Google Shape;784;p45">
                          <a:extLst>
                            <a:ext uri="{FF2B5EF4-FFF2-40B4-BE49-F238E27FC236}">
                              <a16:creationId xmlns:a16="http://schemas.microsoft.com/office/drawing/2014/main" id="{D8D08F99-5853-DF4F-B502-D56183E3ECA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763976" y="13325109"/>
                          <a:ext cx="343134" cy="349385"/>
                        </a:xfrm>
                        <a:prstGeom prst="ellipse">
                          <a:avLst/>
                        </a:prstGeom>
                        <a:solidFill>
                          <a:srgbClr val="FFC000"/>
                        </a:solidFill>
                        <a:ln w="19050" cap="flat" cmpd="sng">
                          <a:solidFill>
                            <a:srgbClr val="FFC0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 dirty="0"/>
                        </a:p>
                      </p:txBody>
                    </p:sp>
                  </p:grpSp>
                  <p:sp>
                    <p:nvSpPr>
                      <p:cNvPr id="176" name="Google Shape;785;p45">
                        <a:extLst>
                          <a:ext uri="{FF2B5EF4-FFF2-40B4-BE49-F238E27FC236}">
                            <a16:creationId xmlns:a16="http://schemas.microsoft.com/office/drawing/2014/main" id="{FC8E4BE2-6E9A-B24B-9812-E5C04C76ABDA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824780" y="11370298"/>
                        <a:ext cx="3618018" cy="92724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t" anchorCtr="0">
                        <a:noAutofit/>
                      </a:bodyPr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en-US" sz="28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a:t>Search g</a:t>
                        </a:r>
                        <a:r>
                          <a:rPr lang="en" sz="2800" dirty="0" err="1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a:t>radient</a:t>
                        </a:r>
                        <a:r>
                          <a:rPr lang="en" sz="28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a:t> calculated </a:t>
                        </a:r>
                        <a:r>
                          <a:rPr lang="en" sz="2800" dirty="0" err="1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a:t>w.r.t</a:t>
                        </a:r>
                        <a:r>
                          <a:rPr lang="en" sz="28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a:t> local models</a:t>
                        </a:r>
                        <a:endParaRPr sz="2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endParaRPr>
                      </a:p>
                    </p:txBody>
                  </p:sp>
                  <p:cxnSp>
                    <p:nvCxnSpPr>
                      <p:cNvPr id="177" name="Straight Arrow Connector 176">
                        <a:extLst>
                          <a:ext uri="{FF2B5EF4-FFF2-40B4-BE49-F238E27FC236}">
                            <a16:creationId xmlns:a16="http://schemas.microsoft.com/office/drawing/2014/main" id="{1C1D39E8-D1E8-D04A-9257-10D00644D9BA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2161030" y="12177623"/>
                        <a:ext cx="100347" cy="702675"/>
                      </a:xfrm>
                      <a:prstGeom prst="straightConnector1">
                        <a:avLst/>
                      </a:prstGeom>
                      <a:ln w="50800">
                        <a:tailEnd type="triangle"/>
                      </a:ln>
                    </p:spPr>
                    <p:style>
                      <a:lnRef idx="2">
                        <a:schemeClr val="dk1"/>
                      </a:lnRef>
                      <a:fillRef idx="0">
                        <a:schemeClr val="dk1"/>
                      </a:fillRef>
                      <a:effectRef idx="1">
                        <a:schemeClr val="dk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178" name="Google Shape;784;p45">
                        <a:extLst>
                          <a:ext uri="{FF2B5EF4-FFF2-40B4-BE49-F238E27FC236}">
                            <a16:creationId xmlns:a16="http://schemas.microsoft.com/office/drawing/2014/main" id="{171C1DFA-FC89-7C49-8015-A914F14D01C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292545" y="13335142"/>
                        <a:ext cx="247514" cy="248250"/>
                      </a:xfrm>
                      <a:prstGeom prst="ellipse">
                        <a:avLst/>
                      </a:prstGeom>
                      <a:solidFill>
                        <a:schemeClr val="tx1"/>
                      </a:solidFill>
                      <a:ln w="19050" cap="flat" cmpd="sng">
                        <a:solidFill>
                          <a:schemeClr val="tx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160" name="Google Shape;784;p45">
                      <a:extLst>
                        <a:ext uri="{FF2B5EF4-FFF2-40B4-BE49-F238E27FC236}">
                          <a16:creationId xmlns:a16="http://schemas.microsoft.com/office/drawing/2014/main" id="{3A80BC01-25CA-524E-830C-EA66451452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97088" y="21522288"/>
                      <a:ext cx="247514" cy="24825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 w="1905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1" name="Google Shape;784;p45">
                      <a:extLst>
                        <a:ext uri="{FF2B5EF4-FFF2-40B4-BE49-F238E27FC236}">
                          <a16:creationId xmlns:a16="http://schemas.microsoft.com/office/drawing/2014/main" id="{E3538539-C8B5-3541-B023-292FB49228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872749" y="21522288"/>
                      <a:ext cx="247514" cy="24825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 w="1905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62" name="Google Shape;784;p45">
                      <a:extLst>
                        <a:ext uri="{FF2B5EF4-FFF2-40B4-BE49-F238E27FC236}">
                          <a16:creationId xmlns:a16="http://schemas.microsoft.com/office/drawing/2014/main" id="{13706147-325C-5B41-8E65-1337C4A35D2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1179" y="21304025"/>
                      <a:ext cx="247514" cy="24825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 w="1905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cxnSp>
                  <p:nvCxnSpPr>
                    <p:cNvPr id="163" name="Straight Arrow Connector 162">
                      <a:extLst>
                        <a:ext uri="{FF2B5EF4-FFF2-40B4-BE49-F238E27FC236}">
                          <a16:creationId xmlns:a16="http://schemas.microsoft.com/office/drawing/2014/main" id="{DF45FB6F-8A7C-FA49-8DB1-A3442957C763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V="1">
                      <a:off x="2785221" y="22149172"/>
                      <a:ext cx="765004" cy="1513792"/>
                    </a:xfrm>
                    <a:prstGeom prst="straightConnector1">
                      <a:avLst/>
                    </a:prstGeom>
                    <a:ln w="50800">
                      <a:tailEnd type="triangle"/>
                    </a:ln>
                  </p:spPr>
                  <p:style>
                    <a:lnRef idx="2">
                      <a:schemeClr val="dk1"/>
                    </a:lnRef>
                    <a:fillRef idx="0">
                      <a:schemeClr val="dk1"/>
                    </a:fillRef>
                    <a:effectRef idx="1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64" name="Straight Arrow Connector 163">
                      <a:extLst>
                        <a:ext uri="{FF2B5EF4-FFF2-40B4-BE49-F238E27FC236}">
                          <a16:creationId xmlns:a16="http://schemas.microsoft.com/office/drawing/2014/main" id="{5BD663B4-C681-764D-BFDA-8D455E769E27}"/>
                        </a:ext>
                      </a:extLst>
                    </p:cNvPr>
                    <p:cNvCxnSpPr>
                      <a:cxnSpLocks/>
                      <a:endCxn id="150" idx="5"/>
                    </p:cNvCxnSpPr>
                    <p:nvPr/>
                  </p:nvCxnSpPr>
                  <p:spPr>
                    <a:xfrm flipH="1" flipV="1">
                      <a:off x="3945787" y="21840723"/>
                      <a:ext cx="1422211" cy="2301585"/>
                    </a:xfrm>
                    <a:prstGeom prst="straightConnector1">
                      <a:avLst/>
                    </a:prstGeom>
                    <a:ln w="25400">
                      <a:solidFill>
                        <a:srgbClr val="942092">
                          <a:alpha val="30000"/>
                        </a:srgbClr>
                      </a:solidFill>
                      <a:prstDash val="sysDash"/>
                      <a:tailEnd type="none"/>
                    </a:ln>
                  </p:spPr>
                  <p:style>
                    <a:lnRef idx="2">
                      <a:schemeClr val="dk1"/>
                    </a:lnRef>
                    <a:fillRef idx="0">
                      <a:schemeClr val="dk1"/>
                    </a:fillRef>
                    <a:effectRef idx="1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65" name="Straight Arrow Connector 164">
                      <a:extLst>
                        <a:ext uri="{FF2B5EF4-FFF2-40B4-BE49-F238E27FC236}">
                          <a16:creationId xmlns:a16="http://schemas.microsoft.com/office/drawing/2014/main" id="{FF967430-86FB-B84A-88D0-1C1F1986A599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V="1">
                      <a:off x="5367998" y="24257776"/>
                      <a:ext cx="3685373" cy="50701"/>
                    </a:xfrm>
                    <a:prstGeom prst="straightConnector1">
                      <a:avLst/>
                    </a:prstGeom>
                    <a:ln w="50800">
                      <a:solidFill>
                        <a:srgbClr val="942092">
                          <a:alpha val="30000"/>
                        </a:srgbClr>
                      </a:solidFill>
                      <a:prstDash val="sysDash"/>
                      <a:headEnd type="none"/>
                      <a:tailEnd type="none"/>
                    </a:ln>
                  </p:spPr>
                  <p:style>
                    <a:lnRef idx="2">
                      <a:schemeClr val="dk1"/>
                    </a:lnRef>
                    <a:fillRef idx="0">
                      <a:schemeClr val="dk1"/>
                    </a:fillRef>
                    <a:effectRef idx="1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66" name="Straight Arrow Connector 165">
                      <a:extLst>
                        <a:ext uri="{FF2B5EF4-FFF2-40B4-BE49-F238E27FC236}">
                          <a16:creationId xmlns:a16="http://schemas.microsoft.com/office/drawing/2014/main" id="{FAE4EACC-A01D-E942-BF64-5E8737883052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 flipV="1">
                      <a:off x="5036938" y="22158111"/>
                      <a:ext cx="331060" cy="2036950"/>
                    </a:xfrm>
                    <a:prstGeom prst="straightConnector1">
                      <a:avLst/>
                    </a:prstGeom>
                    <a:ln w="25400">
                      <a:solidFill>
                        <a:srgbClr val="942092">
                          <a:alpha val="30000"/>
                        </a:srgbClr>
                      </a:solidFill>
                      <a:prstDash val="sysDash"/>
                      <a:tailEnd type="none"/>
                    </a:ln>
                  </p:spPr>
                  <p:style>
                    <a:lnRef idx="2">
                      <a:schemeClr val="dk1"/>
                    </a:lnRef>
                    <a:fillRef idx="0">
                      <a:schemeClr val="dk1"/>
                    </a:fillRef>
                    <a:effectRef idx="1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67" name="Straight Arrow Connector 166">
                      <a:extLst>
                        <a:ext uri="{FF2B5EF4-FFF2-40B4-BE49-F238E27FC236}">
                          <a16:creationId xmlns:a16="http://schemas.microsoft.com/office/drawing/2014/main" id="{552EDC16-19CA-CC4A-B0B6-39626CA01F50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 flipV="1">
                      <a:off x="4590603" y="22419722"/>
                      <a:ext cx="777395" cy="1828093"/>
                    </a:xfrm>
                    <a:prstGeom prst="straightConnector1">
                      <a:avLst/>
                    </a:prstGeom>
                    <a:ln w="25400">
                      <a:solidFill>
                        <a:srgbClr val="942092">
                          <a:alpha val="30000"/>
                        </a:srgbClr>
                      </a:solidFill>
                      <a:prstDash val="sysDash"/>
                      <a:tailEnd type="none"/>
                    </a:ln>
                  </p:spPr>
                  <p:style>
                    <a:lnRef idx="2">
                      <a:schemeClr val="dk1"/>
                    </a:lnRef>
                    <a:fillRef idx="0">
                      <a:schemeClr val="dk1"/>
                    </a:fillRef>
                    <a:effectRef idx="1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68" name="Straight Arrow Connector 167">
                      <a:extLst>
                        <a:ext uri="{FF2B5EF4-FFF2-40B4-BE49-F238E27FC236}">
                          <a16:creationId xmlns:a16="http://schemas.microsoft.com/office/drawing/2014/main" id="{9FEDD8DA-2A06-B24C-9C45-9DD55DA465F8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V="1">
                      <a:off x="5367080" y="22412563"/>
                      <a:ext cx="0" cy="1863262"/>
                    </a:xfrm>
                    <a:prstGeom prst="straightConnector1">
                      <a:avLst/>
                    </a:prstGeom>
                    <a:ln w="25400">
                      <a:solidFill>
                        <a:srgbClr val="942092">
                          <a:alpha val="30000"/>
                        </a:srgbClr>
                      </a:solidFill>
                      <a:prstDash val="sysDash"/>
                      <a:tailEnd type="none"/>
                    </a:ln>
                  </p:spPr>
                  <p:style>
                    <a:lnRef idx="2">
                      <a:schemeClr val="dk1"/>
                    </a:lnRef>
                    <a:fillRef idx="0">
                      <a:schemeClr val="dk1"/>
                    </a:fillRef>
                    <a:effectRef idx="1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69" name="Straight Arrow Connector 168">
                      <a:extLst>
                        <a:ext uri="{FF2B5EF4-FFF2-40B4-BE49-F238E27FC236}">
                          <a16:creationId xmlns:a16="http://schemas.microsoft.com/office/drawing/2014/main" id="{2C69945B-A679-CC46-A299-54A49D542B5A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 flipV="1">
                      <a:off x="4560256" y="22158112"/>
                      <a:ext cx="807742" cy="2124872"/>
                    </a:xfrm>
                    <a:prstGeom prst="straightConnector1">
                      <a:avLst/>
                    </a:prstGeom>
                    <a:ln w="25400">
                      <a:solidFill>
                        <a:srgbClr val="942092">
                          <a:alpha val="30000"/>
                        </a:srgbClr>
                      </a:solidFill>
                      <a:prstDash val="sysDash"/>
                      <a:tailEnd type="none"/>
                    </a:ln>
                  </p:spPr>
                  <p:style>
                    <a:lnRef idx="2">
                      <a:schemeClr val="dk1"/>
                    </a:lnRef>
                    <a:fillRef idx="0">
                      <a:schemeClr val="dk1"/>
                    </a:fillRef>
                    <a:effectRef idx="1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70" name="Straight Arrow Connector 169">
                      <a:extLst>
                        <a:ext uri="{FF2B5EF4-FFF2-40B4-BE49-F238E27FC236}">
                          <a16:creationId xmlns:a16="http://schemas.microsoft.com/office/drawing/2014/main" id="{330B583C-B5DB-9A47-8EA6-C7C6A816F935}"/>
                        </a:ext>
                      </a:extLst>
                    </p:cNvPr>
                    <p:cNvCxnSpPr>
                      <a:cxnSpLocks/>
                      <a:endCxn id="154" idx="5"/>
                    </p:cNvCxnSpPr>
                    <p:nvPr/>
                  </p:nvCxnSpPr>
                  <p:spPr>
                    <a:xfrm flipH="1" flipV="1">
                      <a:off x="4058052" y="22624457"/>
                      <a:ext cx="1309946" cy="1588189"/>
                    </a:xfrm>
                    <a:prstGeom prst="straightConnector1">
                      <a:avLst/>
                    </a:prstGeom>
                    <a:ln w="25400">
                      <a:solidFill>
                        <a:srgbClr val="942092">
                          <a:alpha val="30000"/>
                        </a:srgbClr>
                      </a:solidFill>
                      <a:prstDash val="sysDash"/>
                      <a:tailEnd type="none"/>
                    </a:ln>
                  </p:spPr>
                  <p:style>
                    <a:lnRef idx="2">
                      <a:schemeClr val="dk1"/>
                    </a:lnRef>
                    <a:fillRef idx="0">
                      <a:schemeClr val="dk1"/>
                    </a:fillRef>
                    <a:effectRef idx="1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71" name="Straight Arrow Connector 170">
                      <a:extLst>
                        <a:ext uri="{FF2B5EF4-FFF2-40B4-BE49-F238E27FC236}">
                          <a16:creationId xmlns:a16="http://schemas.microsoft.com/office/drawing/2014/main" id="{D7AAABC0-1729-0042-A7EA-762ECDD8EDA5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 flipV="1">
                      <a:off x="4595423" y="21725856"/>
                      <a:ext cx="772575" cy="2557128"/>
                    </a:xfrm>
                    <a:prstGeom prst="straightConnector1">
                      <a:avLst/>
                    </a:prstGeom>
                    <a:ln w="25400">
                      <a:solidFill>
                        <a:srgbClr val="942092">
                          <a:alpha val="30000"/>
                        </a:srgbClr>
                      </a:solidFill>
                      <a:prstDash val="sysDash"/>
                      <a:tailEnd type="none"/>
                    </a:ln>
                  </p:spPr>
                  <p:style>
                    <a:lnRef idx="2">
                      <a:schemeClr val="dk1"/>
                    </a:lnRef>
                    <a:fillRef idx="0">
                      <a:schemeClr val="dk1"/>
                    </a:fillRef>
                    <a:effectRef idx="1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72" name="Straight Arrow Connector 171">
                      <a:extLst>
                        <a:ext uri="{FF2B5EF4-FFF2-40B4-BE49-F238E27FC236}">
                          <a16:creationId xmlns:a16="http://schemas.microsoft.com/office/drawing/2014/main" id="{B087BE64-1583-8040-9C87-93050E751860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V="1">
                      <a:off x="5367080" y="22674175"/>
                      <a:ext cx="337189" cy="1601650"/>
                    </a:xfrm>
                    <a:prstGeom prst="straightConnector1">
                      <a:avLst/>
                    </a:prstGeom>
                    <a:ln w="25400">
                      <a:solidFill>
                        <a:srgbClr val="942092">
                          <a:alpha val="30000"/>
                        </a:srgbClr>
                      </a:solidFill>
                      <a:prstDash val="sysDash"/>
                      <a:tailEnd type="none"/>
                    </a:ln>
                  </p:spPr>
                  <p:style>
                    <a:lnRef idx="2">
                      <a:schemeClr val="dk1"/>
                    </a:lnRef>
                    <a:fillRef idx="0">
                      <a:schemeClr val="dk1"/>
                    </a:fillRef>
                    <a:effectRef idx="1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73" name="Straight Connector 172">
                      <a:extLst>
                        <a:ext uri="{FF2B5EF4-FFF2-40B4-BE49-F238E27FC236}">
                          <a16:creationId xmlns:a16="http://schemas.microsoft.com/office/drawing/2014/main" id="{BF9D9A09-D5CF-F14E-BE30-332A3AA40982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9113092" y="22150420"/>
                      <a:ext cx="0" cy="2063184"/>
                    </a:xfrm>
                    <a:prstGeom prst="line">
                      <a:avLst/>
                    </a:prstGeom>
                    <a:ln w="50800">
                      <a:solidFill>
                        <a:srgbClr val="942092">
                          <a:alpha val="30000"/>
                        </a:srgbClr>
                      </a:solidFill>
                      <a:prstDash val="sysDash"/>
                      <a:headEnd type="triangle"/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sp>
              <p:nvSpPr>
                <p:cNvPr id="143" name="TextBox 142">
                  <a:extLst>
                    <a:ext uri="{FF2B5EF4-FFF2-40B4-BE49-F238E27FC236}">
                      <a16:creationId xmlns:a16="http://schemas.microsoft.com/office/drawing/2014/main" id="{F6817036-3C7A-974A-841A-744524D132D5}"/>
                    </a:ext>
                  </a:extLst>
                </p:cNvPr>
                <p:cNvSpPr txBox="1"/>
                <p:nvPr/>
              </p:nvSpPr>
              <p:spPr>
                <a:xfrm>
                  <a:off x="-1100463" y="19836655"/>
                  <a:ext cx="3671015" cy="73729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Collect (</a:t>
                  </a:r>
                  <a:r>
                    <a:rPr lang="en-US" sz="2800" i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</a:t>
                  </a:r>
                  <a:r>
                    <a:rPr lang="en-US" altLang="zh-CN" sz="2800" i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est</a:t>
                  </a:r>
                  <a:r>
                    <a:rPr lang="en-US" sz="2800" i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, label</a:t>
                  </a:r>
                  <a:r>
                    <a:rPr lang="en-US" sz="28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) pairs and tune local models</a:t>
                  </a: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4666022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85B6EF33-2E63-6A43-A92A-8E85F598C6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6288076"/>
              </p:ext>
            </p:extLst>
          </p:nvPr>
        </p:nvGraphicFramePr>
        <p:xfrm>
          <a:off x="19502661" y="7083689"/>
          <a:ext cx="12425862" cy="4061460"/>
        </p:xfrm>
        <a:graphic>
          <a:graphicData uri="http://schemas.openxmlformats.org/drawingml/2006/table">
            <a:tbl>
              <a:tblPr bandRow="1">
                <a:tableStyleId>{00A15C55-8517-42AA-B614-E9B94910E393}</a:tableStyleId>
              </a:tblPr>
              <a:tblGrid>
                <a:gridCol w="2850175">
                  <a:extLst>
                    <a:ext uri="{9D8B030D-6E8A-4147-A177-3AD203B41FA5}">
                      <a16:colId xmlns:a16="http://schemas.microsoft.com/office/drawing/2014/main" val="663218299"/>
                    </a:ext>
                  </a:extLst>
                </a:gridCol>
                <a:gridCol w="1656871">
                  <a:extLst>
                    <a:ext uri="{9D8B030D-6E8A-4147-A177-3AD203B41FA5}">
                      <a16:colId xmlns:a16="http://schemas.microsoft.com/office/drawing/2014/main" val="681783199"/>
                    </a:ext>
                  </a:extLst>
                </a:gridCol>
                <a:gridCol w="1920461">
                  <a:extLst>
                    <a:ext uri="{9D8B030D-6E8A-4147-A177-3AD203B41FA5}">
                      <a16:colId xmlns:a16="http://schemas.microsoft.com/office/drawing/2014/main" val="2859926214"/>
                    </a:ext>
                  </a:extLst>
                </a:gridCol>
                <a:gridCol w="1888647">
                  <a:extLst>
                    <a:ext uri="{9D8B030D-6E8A-4147-A177-3AD203B41FA5}">
                      <a16:colId xmlns:a16="http://schemas.microsoft.com/office/drawing/2014/main" val="159286040"/>
                    </a:ext>
                  </a:extLst>
                </a:gridCol>
                <a:gridCol w="2054854">
                  <a:extLst>
                    <a:ext uri="{9D8B030D-6E8A-4147-A177-3AD203B41FA5}">
                      <a16:colId xmlns:a16="http://schemas.microsoft.com/office/drawing/2014/main" val="464368555"/>
                    </a:ext>
                  </a:extLst>
                </a:gridCol>
                <a:gridCol w="2054854">
                  <a:extLst>
                    <a:ext uri="{9D8B030D-6E8A-4147-A177-3AD203B41FA5}">
                      <a16:colId xmlns:a16="http://schemas.microsoft.com/office/drawing/2014/main" val="2594861389"/>
                    </a:ext>
                  </a:extLst>
                </a:gridCol>
              </a:tblGrid>
              <a:tr h="271431">
                <a:tc rowSpan="2">
                  <a:txBody>
                    <a:bodyPr/>
                    <a:lstStyle/>
                    <a:p>
                      <a:pPr marL="0" algn="ctr" defTabSz="27432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u="none" strike="noStrike" kern="1200" cap="none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Model</a:t>
                      </a:r>
                    </a:p>
                  </a:txBody>
                  <a:tcPr marL="95250" marR="95250" marT="95250" marB="9525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algn="ctr" defTabSz="2743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3000" u="none" strike="noStrike" kern="1200" cap="none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Success Rate (%)</a:t>
                      </a:r>
                    </a:p>
                  </a:txBody>
                  <a:tcPr marL="95250" marR="95250" marT="95250" marB="9525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algn="ctr" defTabSz="2743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3000" u="none" strike="noStrike" kern="1200" cap="none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Queries/AE</a:t>
                      </a:r>
                    </a:p>
                  </a:txBody>
                  <a:tcPr marL="95250" marR="95250" marT="95250" marB="9525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algn="ctr" defTabSz="27432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3000" u="none" strike="noStrike" kern="1200" cap="none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Fraction</a:t>
                      </a:r>
                      <a:endParaRPr lang="en-US" sz="3000" u="none" strike="noStrike" kern="1200" cap="none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  <a:p>
                      <a:pPr marL="0" algn="ctr" defTabSz="27432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3000" u="none" strike="noStrike" kern="1200" cap="none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Better</a:t>
                      </a:r>
                      <a:r>
                        <a:rPr lang="en-US" sz="3000" u="none" strike="noStrike" kern="1200" cap="none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 (%)</a:t>
                      </a:r>
                    </a:p>
                  </a:txBody>
                  <a:tcPr marL="95250" marR="95250" marT="95250" marB="9525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4857304"/>
                  </a:ext>
                </a:extLst>
              </a:tr>
              <a:tr h="3569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27432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u="none" strike="noStrike" kern="1200" cap="none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Base</a:t>
                      </a:r>
                    </a:p>
                  </a:txBody>
                  <a:tcPr marL="95250" marR="95250" marT="95250" marB="9525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27432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u="none" strike="noStrike" kern="1200" cap="none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Ours</a:t>
                      </a:r>
                    </a:p>
                  </a:txBody>
                  <a:tcPr marL="95250" marR="95250" marT="95250" marB="9525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27432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u="none" strike="noStrike" kern="1200" cap="none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Base</a:t>
                      </a:r>
                    </a:p>
                  </a:txBody>
                  <a:tcPr marL="95250" marR="95250" marT="95250" marB="9525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27432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u="none" strike="noStrike" kern="1200" cap="none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Ours</a:t>
                      </a:r>
                    </a:p>
                  </a:txBody>
                  <a:tcPr marL="95250" marR="95250" marT="95250" marB="9525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000" b="0" i="1" u="none" strike="noStrike" cap="none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95250" marR="95250" marT="95250" marB="95250" anchor="ctr"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2622902"/>
                  </a:ext>
                </a:extLst>
              </a:tr>
              <a:tr h="271431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u="none" strike="noStrike" cap="non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MNIST Normal</a:t>
                      </a:r>
                    </a:p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(Targeted)</a:t>
                      </a:r>
                    </a:p>
                  </a:txBody>
                  <a:tcPr marL="95250" marR="95250" marT="95250" marB="95250" anchor="ctr">
                    <a:solidFill>
                      <a:schemeClr val="accent3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u="none" strike="noStrike" cap="non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90.9</a:t>
                      </a:r>
                      <a:endParaRPr lang="en-US" sz="3000" b="0" i="0" u="none" strike="noStrike" cap="none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95250" marR="95250" marT="95250" marB="95250" anchor="ctr">
                    <a:solidFill>
                      <a:schemeClr val="accent3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1" u="none" strike="noStrike" cap="non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98.8</a:t>
                      </a:r>
                      <a:endParaRPr lang="en-US" sz="3000" b="1" i="0" u="none" strike="noStrike" cap="none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95250" marR="95250" marT="95250" marB="95250" anchor="ctr">
                    <a:solidFill>
                      <a:schemeClr val="accent3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u="none" strike="noStrike" cap="non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1,645</a:t>
                      </a:r>
                      <a:endParaRPr lang="en-US" sz="3000" b="0" i="0" u="none" strike="noStrike" cap="none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95250" marR="95250" marT="95250" marB="95250" anchor="ctr">
                    <a:solidFill>
                      <a:schemeClr val="accent3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1" u="none" strike="noStrike" cap="non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298</a:t>
                      </a:r>
                      <a:endParaRPr lang="en-US" sz="3000" b="1" i="0" u="none" strike="noStrike" cap="none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95250" marR="95250" marT="95250" marB="95250" anchor="ctr">
                    <a:solidFill>
                      <a:schemeClr val="accent3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3000" u="none" strike="noStrike" kern="1200" cap="none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99.8</a:t>
                      </a:r>
                      <a:endParaRPr lang="en-US" sz="3000" u="none" strike="noStrike" kern="1200" cap="none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95250" marR="95250" marT="95250" marB="95250" anchor="ctr">
                    <a:solidFill>
                      <a:schemeClr val="accent3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2112134"/>
                  </a:ext>
                </a:extLst>
              </a:tr>
              <a:tr h="271431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u="none" strike="noStrike" cap="non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CIFAR10 Normal</a:t>
                      </a:r>
                    </a:p>
                    <a:p>
                      <a:pPr marL="0" marR="0" lvl="0" indent="0" algn="ctr" defTabSz="2743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(Targeted)</a:t>
                      </a:r>
                    </a:p>
                  </a:txBody>
                  <a:tcPr marL="95250" marR="95250" marT="95250" marB="95250" anchor="ctr">
                    <a:solidFill>
                      <a:schemeClr val="accent3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u="none" strike="noStrike" cap="non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92.2</a:t>
                      </a:r>
                      <a:endParaRPr lang="en-US" sz="3000" b="0" i="0" u="none" strike="noStrike" cap="none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95250" marR="95250" marT="95250" marB="95250" anchor="ctr">
                    <a:solidFill>
                      <a:schemeClr val="accent3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1" u="none" strike="noStrike" cap="non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98.1</a:t>
                      </a:r>
                      <a:endParaRPr lang="en-US" sz="3000" b="1" i="0" u="none" strike="noStrike" cap="none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95250" marR="95250" marT="95250" marB="95250" anchor="ctr">
                    <a:solidFill>
                      <a:schemeClr val="accent3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u="none" strike="noStrike" cap="non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1,227</a:t>
                      </a:r>
                      <a:endParaRPr lang="en-US" sz="3000" b="0" i="0" u="none" strike="noStrike" cap="none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95250" marR="95250" marT="95250" marB="95250" anchor="ctr">
                    <a:solidFill>
                      <a:schemeClr val="accent3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1" u="none" strike="noStrike" cap="non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277</a:t>
                      </a:r>
                      <a:endParaRPr lang="en-US" sz="3000" b="1" i="0" u="none" strike="noStrike" cap="none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95250" marR="95250" marT="95250" marB="95250" anchor="ctr">
                    <a:solidFill>
                      <a:schemeClr val="accent3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3000" u="none" strike="noStrike" kern="1200" cap="none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98.7</a:t>
                      </a:r>
                      <a:endParaRPr lang="en-US" sz="3000" u="none" strike="noStrike" kern="1200" cap="none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95250" marR="95250" marT="95250" marB="95250" anchor="ctr">
                    <a:solidFill>
                      <a:schemeClr val="accent3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4288399"/>
                  </a:ext>
                </a:extLst>
              </a:tr>
              <a:tr h="271431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u="none" strike="noStrike" cap="non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ImageNet Normal</a:t>
                      </a:r>
                    </a:p>
                    <a:p>
                      <a:pPr marL="0" marR="0" lvl="0" indent="0" algn="ctr" defTabSz="2743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(Targeted)</a:t>
                      </a:r>
                    </a:p>
                  </a:txBody>
                  <a:tcPr marL="95250" marR="95250" marT="95250" marB="95250" anchor="ctr">
                    <a:solidFill>
                      <a:schemeClr val="accent3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u="none" strike="noStrike" cap="non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93.6</a:t>
                      </a:r>
                      <a:endParaRPr lang="en-US" sz="3000" b="0" i="0" u="none" strike="noStrike" cap="none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95250" marR="95250" marT="95250" marB="95250" anchor="ctr">
                    <a:solidFill>
                      <a:schemeClr val="accent3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1" u="none" strike="noStrike" cap="non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97.2</a:t>
                      </a:r>
                      <a:endParaRPr lang="en-US" sz="3000" b="1" i="0" u="none" strike="noStrike" cap="none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95250" marR="95250" marT="95250" marB="95250" anchor="ctr">
                    <a:solidFill>
                      <a:schemeClr val="accent3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u="none" strike="noStrike" cap="non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42,417</a:t>
                      </a:r>
                      <a:endParaRPr lang="en-US" sz="3000" b="0" i="0" u="none" strike="noStrike" cap="none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95250" marR="95250" marT="95250" marB="95250" anchor="ctr">
                    <a:solidFill>
                      <a:schemeClr val="accent3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1" u="none" strike="noStrike" cap="non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24,104</a:t>
                      </a:r>
                      <a:endParaRPr lang="en-US" sz="3000" b="1" i="0" u="none" strike="noStrike" cap="none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95250" marR="95250" marT="95250" marB="95250" anchor="ctr">
                    <a:solidFill>
                      <a:schemeClr val="accent3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3000" u="none" strike="noStrike" kern="1200" cap="none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91.8</a:t>
                      </a:r>
                      <a:endParaRPr lang="en-US" sz="3000" u="none" strike="noStrike" kern="1200" cap="none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95250" marR="95250" marT="95250" marB="95250" anchor="ctr">
                    <a:solidFill>
                      <a:schemeClr val="accent3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4860579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289347C3-EF8D-4F4D-BC34-A2556E8CD0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0044479"/>
              </p:ext>
            </p:extLst>
          </p:nvPr>
        </p:nvGraphicFramePr>
        <p:xfrm>
          <a:off x="4191153" y="7083689"/>
          <a:ext cx="12425862" cy="2217420"/>
        </p:xfrm>
        <a:graphic>
          <a:graphicData uri="http://schemas.openxmlformats.org/drawingml/2006/table">
            <a:tbl>
              <a:tblPr bandRow="1">
                <a:tableStyleId>{00A15C55-8517-42AA-B614-E9B94910E393}</a:tableStyleId>
              </a:tblPr>
              <a:tblGrid>
                <a:gridCol w="2850175">
                  <a:extLst>
                    <a:ext uri="{9D8B030D-6E8A-4147-A177-3AD203B41FA5}">
                      <a16:colId xmlns:a16="http://schemas.microsoft.com/office/drawing/2014/main" val="663218299"/>
                    </a:ext>
                  </a:extLst>
                </a:gridCol>
                <a:gridCol w="1656871">
                  <a:extLst>
                    <a:ext uri="{9D8B030D-6E8A-4147-A177-3AD203B41FA5}">
                      <a16:colId xmlns:a16="http://schemas.microsoft.com/office/drawing/2014/main" val="681783199"/>
                    </a:ext>
                  </a:extLst>
                </a:gridCol>
                <a:gridCol w="1920461">
                  <a:extLst>
                    <a:ext uri="{9D8B030D-6E8A-4147-A177-3AD203B41FA5}">
                      <a16:colId xmlns:a16="http://schemas.microsoft.com/office/drawing/2014/main" val="2859926214"/>
                    </a:ext>
                  </a:extLst>
                </a:gridCol>
                <a:gridCol w="1888647">
                  <a:extLst>
                    <a:ext uri="{9D8B030D-6E8A-4147-A177-3AD203B41FA5}">
                      <a16:colId xmlns:a16="http://schemas.microsoft.com/office/drawing/2014/main" val="159286040"/>
                    </a:ext>
                  </a:extLst>
                </a:gridCol>
                <a:gridCol w="2054854">
                  <a:extLst>
                    <a:ext uri="{9D8B030D-6E8A-4147-A177-3AD203B41FA5}">
                      <a16:colId xmlns:a16="http://schemas.microsoft.com/office/drawing/2014/main" val="464368555"/>
                    </a:ext>
                  </a:extLst>
                </a:gridCol>
                <a:gridCol w="2054854">
                  <a:extLst>
                    <a:ext uri="{9D8B030D-6E8A-4147-A177-3AD203B41FA5}">
                      <a16:colId xmlns:a16="http://schemas.microsoft.com/office/drawing/2014/main" val="2594861389"/>
                    </a:ext>
                  </a:extLst>
                </a:gridCol>
              </a:tblGrid>
              <a:tr h="271431">
                <a:tc rowSpan="2">
                  <a:txBody>
                    <a:bodyPr/>
                    <a:lstStyle/>
                    <a:p>
                      <a:pPr marL="0" algn="ctr" defTabSz="27432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u="none" strike="noStrike" kern="1200" cap="none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Model</a:t>
                      </a:r>
                    </a:p>
                  </a:txBody>
                  <a:tcPr marL="95250" marR="95250" marT="95250" marB="9525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algn="ctr" defTabSz="2743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3000" u="none" strike="noStrike" kern="1200" cap="none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Success Rate (%)</a:t>
                      </a:r>
                    </a:p>
                  </a:txBody>
                  <a:tcPr marL="95250" marR="95250" marT="95250" marB="9525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algn="ctr" defTabSz="2743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3000" u="none" strike="noStrike" kern="1200" cap="none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Queries/AE</a:t>
                      </a:r>
                    </a:p>
                  </a:txBody>
                  <a:tcPr marL="95250" marR="95250" marT="95250" marB="9525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algn="ctr" defTabSz="27432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3000" u="none" strike="noStrike" kern="1200" cap="none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Fraction</a:t>
                      </a:r>
                      <a:endParaRPr lang="en-US" sz="3000" u="none" strike="noStrike" kern="1200" cap="none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  <a:p>
                      <a:pPr marL="0" algn="ctr" defTabSz="27432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3000" u="none" strike="noStrike" kern="1200" cap="none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Better</a:t>
                      </a:r>
                      <a:r>
                        <a:rPr lang="en-US" sz="3000" u="none" strike="noStrike" kern="1200" cap="none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 (%)</a:t>
                      </a:r>
                    </a:p>
                  </a:txBody>
                  <a:tcPr marL="95250" marR="95250" marT="95250" marB="9525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4857304"/>
                  </a:ext>
                </a:extLst>
              </a:tr>
              <a:tr h="3569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27432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u="none" strike="noStrike" kern="1200" cap="none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Base</a:t>
                      </a:r>
                    </a:p>
                  </a:txBody>
                  <a:tcPr marL="95250" marR="95250" marT="95250" marB="9525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27432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u="none" strike="noStrike" kern="1200" cap="none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Ours</a:t>
                      </a:r>
                    </a:p>
                  </a:txBody>
                  <a:tcPr marL="95250" marR="95250" marT="95250" marB="9525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27432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u="none" strike="noStrike" kern="1200" cap="none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Base</a:t>
                      </a:r>
                    </a:p>
                  </a:txBody>
                  <a:tcPr marL="95250" marR="95250" marT="95250" marB="9525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27432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u="none" strike="noStrike" kern="1200" cap="none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Ours</a:t>
                      </a:r>
                    </a:p>
                  </a:txBody>
                  <a:tcPr marL="95250" marR="95250" marT="95250" marB="9525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000" b="0" i="1" u="none" strike="noStrike" cap="none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95250" marR="95250" marT="95250" marB="95250" anchor="ctr"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2622902"/>
                  </a:ext>
                </a:extLst>
              </a:tr>
              <a:tr h="271431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u="none" strike="noStrike" cap="non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CIFAR10 Robust (Untargeted)</a:t>
                      </a:r>
                      <a:endParaRPr lang="en-US" sz="2400" b="0" i="0" u="none" strike="noStrike" cap="none" dirty="0">
                        <a:solidFill>
                          <a:schemeClr val="accent4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95250" marR="95250" marT="95250" marB="95250" anchor="ctr">
                    <a:solidFill>
                      <a:schemeClr val="accent3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u="none" strike="noStrike" cap="non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64.4</a:t>
                      </a:r>
                      <a:endParaRPr lang="en-US" sz="3000" b="0" i="0" u="none" strike="noStrike" cap="none" dirty="0">
                        <a:solidFill>
                          <a:schemeClr val="accent4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95250" marR="95250" marT="95250" marB="95250" anchor="ctr">
                    <a:solidFill>
                      <a:schemeClr val="accent3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1" u="none" strike="noStrike" cap="non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65.2</a:t>
                      </a:r>
                      <a:endParaRPr lang="en-US" sz="3000" b="1" i="0" u="none" strike="noStrike" cap="none" dirty="0">
                        <a:solidFill>
                          <a:schemeClr val="accent4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95250" marR="95250" marT="95250" marB="95250" anchor="ctr">
                    <a:solidFill>
                      <a:schemeClr val="accent3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u="none" strike="noStrike" cap="non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2</a:t>
                      </a:r>
                      <a:r>
                        <a:rPr lang="en-US" altLang="zh-CN" sz="3000" u="none" strike="noStrike" cap="non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,</a:t>
                      </a:r>
                      <a:r>
                        <a:rPr lang="en-US" sz="3000" u="none" strike="noStrike" cap="non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640</a:t>
                      </a:r>
                      <a:endParaRPr lang="en-US" sz="3000" b="0" i="0" u="none" strike="noStrike" cap="none" dirty="0">
                        <a:solidFill>
                          <a:schemeClr val="accent4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95250" marR="95250" marT="95250" marB="95250" anchor="ctr">
                    <a:solidFill>
                      <a:schemeClr val="accent3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1" u="none" strike="noStrike" cap="non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2</a:t>
                      </a:r>
                      <a:r>
                        <a:rPr lang="en-US" altLang="zh-CN" sz="3000" b="1" u="none" strike="noStrike" cap="non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,</a:t>
                      </a:r>
                      <a:r>
                        <a:rPr lang="en-US" sz="3000" b="1" u="none" strike="noStrike" cap="non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529</a:t>
                      </a:r>
                      <a:endParaRPr lang="en-US" sz="3000" b="1" i="0" u="none" strike="noStrike" cap="none" dirty="0">
                        <a:solidFill>
                          <a:schemeClr val="accent4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95250" marR="95250" marT="95250" marB="95250" anchor="ctr">
                    <a:solidFill>
                      <a:schemeClr val="accent3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3000" u="none" strike="noStrike" kern="1200" cap="none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74.4</a:t>
                      </a:r>
                      <a:endParaRPr lang="en-US" sz="3000" u="none" strike="noStrike" kern="1200" cap="none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95250" marR="95250" marT="95250" marB="95250" anchor="ctr">
                    <a:solidFill>
                      <a:schemeClr val="accent3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2112134"/>
                  </a:ext>
                </a:extLst>
              </a:tr>
            </a:tbl>
          </a:graphicData>
        </a:graphic>
      </p:graphicFrame>
      <p:sp>
        <p:nvSpPr>
          <p:cNvPr id="13" name="Title 1">
            <a:extLst>
              <a:ext uri="{FF2B5EF4-FFF2-40B4-BE49-F238E27FC236}">
                <a16:creationId xmlns:a16="http://schemas.microsoft.com/office/drawing/2014/main" id="{293ED8A7-AE03-5545-BCEF-CC3F47F3E537}"/>
              </a:ext>
            </a:extLst>
          </p:cNvPr>
          <p:cNvSpPr txBox="1">
            <a:spLocks/>
          </p:cNvSpPr>
          <p:nvPr/>
        </p:nvSpPr>
        <p:spPr>
          <a:xfrm>
            <a:off x="1909892" y="1377989"/>
            <a:ext cx="33321748" cy="2257841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rmAutofit/>
          </a:bodyPr>
          <a:lstStyle>
            <a:lvl1pPr marR="0" lvl="0" algn="l" defTabSz="2743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6667"/>
              <a:buFont typeface="Calibri"/>
              <a:buNone/>
              <a:defRPr sz="6667" b="1" i="0" u="none" strike="noStrike" kern="1200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r>
              <a:rPr lang="en-US" dirty="0"/>
              <a:t>Local Candidate Results</a:t>
            </a:r>
          </a:p>
        </p:txBody>
      </p:sp>
    </p:spTree>
    <p:extLst>
      <p:ext uri="{BB962C8B-B14F-4D97-AF65-F5344CB8AC3E}">
        <p14:creationId xmlns:p14="http://schemas.microsoft.com/office/powerpoint/2010/main" val="4325162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6CB625B0-F05C-8C4B-856C-4EDC175174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1100" y="9601200"/>
            <a:ext cx="14542055" cy="7259541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D47EEC1A-F66D-5E4A-9A49-AEBA968E67DD}"/>
              </a:ext>
            </a:extLst>
          </p:cNvPr>
          <p:cNvSpPr txBox="1">
            <a:spLocks/>
          </p:cNvSpPr>
          <p:nvPr/>
        </p:nvSpPr>
        <p:spPr>
          <a:xfrm>
            <a:off x="1909892" y="1377989"/>
            <a:ext cx="33321748" cy="2257841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rmAutofit/>
          </a:bodyPr>
          <a:lstStyle>
            <a:lvl1pPr marR="0" lvl="0" algn="l" defTabSz="2743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6667"/>
              <a:buFont typeface="Calibri"/>
              <a:buNone/>
              <a:defRPr sz="6667" b="1" i="0" u="none" strike="noStrike" kern="1200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r>
              <a:rPr lang="en-US" dirty="0"/>
              <a:t>Results of local models</a:t>
            </a:r>
          </a:p>
        </p:txBody>
      </p:sp>
    </p:spTree>
    <p:extLst>
      <p:ext uri="{BB962C8B-B14F-4D97-AF65-F5344CB8AC3E}">
        <p14:creationId xmlns:p14="http://schemas.microsoft.com/office/powerpoint/2010/main" val="42105792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9D41A0F4-96A2-1446-B05C-F1EE264AFF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1194" y="7594600"/>
            <a:ext cx="21322115" cy="12316357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BBD83B8A-54A2-7C42-9A8A-47FBF88C566B}"/>
              </a:ext>
            </a:extLst>
          </p:cNvPr>
          <p:cNvSpPr txBox="1">
            <a:spLocks/>
          </p:cNvSpPr>
          <p:nvPr/>
        </p:nvSpPr>
        <p:spPr>
          <a:xfrm>
            <a:off x="1909892" y="1377989"/>
            <a:ext cx="33321748" cy="2257841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rmAutofit/>
          </a:bodyPr>
          <a:lstStyle>
            <a:lvl1pPr marR="0" lvl="0" algn="l" defTabSz="2743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6667"/>
              <a:buFont typeface="Calibri"/>
              <a:buNone/>
              <a:defRPr sz="6667" b="1" i="0" u="none" strike="noStrike" kern="1200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r>
              <a:rPr lang="en-US" dirty="0"/>
              <a:t>Fine-tuning</a:t>
            </a:r>
          </a:p>
        </p:txBody>
      </p:sp>
    </p:spTree>
    <p:extLst>
      <p:ext uri="{BB962C8B-B14F-4D97-AF65-F5344CB8AC3E}">
        <p14:creationId xmlns:p14="http://schemas.microsoft.com/office/powerpoint/2010/main" val="39700336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B87506B4-7085-AA4A-96AA-8D97CAC132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2909" y="6421581"/>
            <a:ext cx="13605164" cy="1020387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C999A5D-D657-754B-99B9-185A7CD9EA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15908" y="6421581"/>
            <a:ext cx="13919201" cy="10439401"/>
          </a:xfrm>
          <a:prstGeom prst="rect">
            <a:avLst/>
          </a:prstGeom>
        </p:spPr>
      </p:pic>
      <p:sp>
        <p:nvSpPr>
          <p:cNvPr id="17" name="Title 1">
            <a:extLst>
              <a:ext uri="{FF2B5EF4-FFF2-40B4-BE49-F238E27FC236}">
                <a16:creationId xmlns:a16="http://schemas.microsoft.com/office/drawing/2014/main" id="{1CE3F721-A221-B945-AB7A-1A67D4C10446}"/>
              </a:ext>
            </a:extLst>
          </p:cNvPr>
          <p:cNvSpPr txBox="1">
            <a:spLocks/>
          </p:cNvSpPr>
          <p:nvPr/>
        </p:nvSpPr>
        <p:spPr>
          <a:xfrm>
            <a:off x="1909892" y="1377989"/>
            <a:ext cx="33321748" cy="2257841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rmAutofit/>
          </a:bodyPr>
          <a:lstStyle>
            <a:lvl1pPr marR="0" lvl="0" algn="l" defTabSz="2743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6667"/>
              <a:buFont typeface="Calibri"/>
              <a:buNone/>
              <a:defRPr sz="6667" b="1" i="0" u="none" strike="noStrike" kern="1200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r>
              <a:rPr lang="en-US" dirty="0"/>
              <a:t>Query Distribution</a:t>
            </a:r>
          </a:p>
        </p:txBody>
      </p:sp>
    </p:spTree>
    <p:extLst>
      <p:ext uri="{BB962C8B-B14F-4D97-AF65-F5344CB8AC3E}">
        <p14:creationId xmlns:p14="http://schemas.microsoft.com/office/powerpoint/2010/main" val="34151158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323C3286-349D-9447-A0F1-0450FD2591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7021" y="8603672"/>
            <a:ext cx="13757161" cy="10525414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19360CE4-4828-C645-95A1-24B1C3B6D246}"/>
              </a:ext>
            </a:extLst>
          </p:cNvPr>
          <p:cNvSpPr txBox="1">
            <a:spLocks/>
          </p:cNvSpPr>
          <p:nvPr/>
        </p:nvSpPr>
        <p:spPr>
          <a:xfrm>
            <a:off x="1909892" y="1377989"/>
            <a:ext cx="33321748" cy="2257841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rmAutofit/>
          </a:bodyPr>
          <a:lstStyle>
            <a:lvl1pPr marR="0" lvl="0" algn="l" defTabSz="2743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6667"/>
              <a:buFont typeface="Calibri"/>
              <a:buNone/>
              <a:defRPr sz="6667" b="1" i="0" u="none" strike="noStrike" kern="1200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r>
              <a:rPr lang="en-US" dirty="0"/>
              <a:t>Batch Attack Results</a:t>
            </a:r>
          </a:p>
        </p:txBody>
      </p:sp>
    </p:spTree>
    <p:extLst>
      <p:ext uri="{BB962C8B-B14F-4D97-AF65-F5344CB8AC3E}">
        <p14:creationId xmlns:p14="http://schemas.microsoft.com/office/powerpoint/2010/main" val="39631453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963A3CFD-4F93-C745-A919-72E98B46FE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68572" y="18566707"/>
            <a:ext cx="12318277" cy="6152451"/>
          </a:xfrm>
          <a:prstGeom prst="rect">
            <a:avLst/>
          </a:prstGeom>
        </p:spPr>
      </p:pic>
      <p:pic>
        <p:nvPicPr>
          <p:cNvPr id="456" name="Picture 455">
            <a:extLst>
              <a:ext uri="{FF2B5EF4-FFF2-40B4-BE49-F238E27FC236}">
                <a16:creationId xmlns:a16="http://schemas.microsoft.com/office/drawing/2014/main" id="{6B900C26-AE8F-924E-A77A-3059D05E3D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07935" y="11567885"/>
            <a:ext cx="11934602" cy="5957874"/>
          </a:xfrm>
          <a:prstGeom prst="rect">
            <a:avLst/>
          </a:prstGeom>
        </p:spPr>
      </p:pic>
      <p:pic>
        <p:nvPicPr>
          <p:cNvPr id="450" name="Picture 449">
            <a:extLst>
              <a:ext uri="{FF2B5EF4-FFF2-40B4-BE49-F238E27FC236}">
                <a16:creationId xmlns:a16="http://schemas.microsoft.com/office/drawing/2014/main" id="{9AF2262C-AB68-7E43-9775-9D4D45206F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092560" y="10751558"/>
            <a:ext cx="10120706" cy="7590529"/>
          </a:xfrm>
          <a:prstGeom prst="rect">
            <a:avLst/>
          </a:prstGeom>
        </p:spPr>
      </p:pic>
      <p:sp useBgFill="1">
        <p:nvSpPr>
          <p:cNvPr id="137" name="Google Shape;137;p4"/>
          <p:cNvSpPr/>
          <p:nvPr/>
        </p:nvSpPr>
        <p:spPr>
          <a:xfrm>
            <a:off x="26489450" y="24149346"/>
            <a:ext cx="9608100" cy="3267646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3" name="Google Shape;123;p4"/>
          <p:cNvSpPr txBox="1">
            <a:spLocks noGrp="1"/>
          </p:cNvSpPr>
          <p:nvPr>
            <p:ph type="title"/>
          </p:nvPr>
        </p:nvSpPr>
        <p:spPr>
          <a:xfrm>
            <a:off x="516199" y="525050"/>
            <a:ext cx="35530923" cy="263102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45700" rIns="91425" bIns="45700" numCol="1" anchor="ctr" anchorCtr="0">
            <a:noAutofit/>
          </a:bodyPr>
          <a:lstStyle/>
          <a:p>
            <a:pPr marL="225783" lvl="0" indent="-28234" algn="ctr">
              <a:buClr>
                <a:srgbClr val="10253F"/>
              </a:buClr>
              <a:buSzPts val="3111"/>
            </a:pPr>
            <a:r>
              <a:rPr lang="en-US" sz="4593" b="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endParaRPr sz="4593" b="0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9" name="Google Shape;129;p4"/>
          <p:cNvSpPr txBox="1">
            <a:spLocks noGrp="1"/>
          </p:cNvSpPr>
          <p:nvPr>
            <p:ph type="body" idx="1"/>
          </p:nvPr>
        </p:nvSpPr>
        <p:spPr>
          <a:xfrm>
            <a:off x="516200" y="5290305"/>
            <a:ext cx="11879460" cy="78485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25783" lvl="0" indent="-28234" algn="ctr" rtl="0">
              <a:spcBef>
                <a:spcPts val="0"/>
              </a:spcBef>
              <a:spcAft>
                <a:spcPts val="0"/>
              </a:spcAft>
              <a:buClr>
                <a:srgbClr val="10253F"/>
              </a:buClr>
              <a:buSzPts val="3111"/>
              <a:buNone/>
            </a:pPr>
            <a:r>
              <a:rPr lang="en-US" sz="44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Combining Transfer and Gradient Attacks</a:t>
            </a:r>
            <a:endParaRPr sz="4400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2" name="Google Shape;132;p4"/>
          <p:cNvSpPr txBox="1">
            <a:spLocks noGrp="1"/>
          </p:cNvSpPr>
          <p:nvPr>
            <p:ph type="body" idx="3"/>
          </p:nvPr>
        </p:nvSpPr>
        <p:spPr>
          <a:xfrm>
            <a:off x="12639844" y="3280006"/>
            <a:ext cx="12542973" cy="152580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25783" indent="-28234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44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Does it help gradient attacks to start from failed transfer candidates?</a:t>
            </a:r>
          </a:p>
        </p:txBody>
      </p:sp>
      <p:sp>
        <p:nvSpPr>
          <p:cNvPr id="134" name="Google Shape;134;p4"/>
          <p:cNvSpPr txBox="1">
            <a:spLocks noGrp="1"/>
          </p:cNvSpPr>
          <p:nvPr>
            <p:ph type="body" idx="4"/>
          </p:nvPr>
        </p:nvSpPr>
        <p:spPr>
          <a:xfrm>
            <a:off x="25549875" y="5171126"/>
            <a:ext cx="10464300" cy="10188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25783" marR="0" lvl="0" indent="-2823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253F"/>
              </a:buClr>
              <a:buSzPts val="3111"/>
              <a:buNone/>
            </a:pPr>
            <a:r>
              <a:rPr lang="en-US" altLang="zh-CN" sz="48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Hybrid</a:t>
            </a:r>
            <a:r>
              <a:rPr lang="zh-CN" altLang="en-US" sz="48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altLang="zh-CN" sz="48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Batch</a:t>
            </a:r>
            <a:r>
              <a:rPr lang="zh-CN" altLang="en-US" sz="48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altLang="zh-CN" sz="48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Attack</a:t>
            </a:r>
            <a:endParaRPr sz="4800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5" name="Google Shape;135;p4"/>
          <p:cNvSpPr txBox="1">
            <a:spLocks noGrp="1"/>
          </p:cNvSpPr>
          <p:nvPr>
            <p:ph type="body" idx="5"/>
          </p:nvPr>
        </p:nvSpPr>
        <p:spPr>
          <a:xfrm>
            <a:off x="25588942" y="6329489"/>
            <a:ext cx="10464300" cy="3875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10253F"/>
              </a:buClr>
              <a:buSzPts val="3111"/>
              <a:buNone/>
            </a:pPr>
            <a:r>
              <a:rPr lang="en-US" sz="4000" b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Goal: </a:t>
            </a:r>
            <a:r>
              <a:rPr lang="en-US" sz="4000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prioritize </a:t>
            </a:r>
            <a:r>
              <a:rPr lang="en-US" altLang="zh-CN" sz="4000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low-cost-to-attack</a:t>
            </a:r>
            <a:r>
              <a:rPr lang="zh-CN" altLang="en-US" sz="4000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altLang="zh-CN" sz="4000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seeds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10253F"/>
              </a:buClr>
              <a:buSzPts val="3111"/>
              <a:buNone/>
            </a:pPr>
            <a:r>
              <a:rPr lang="en-US" altLang="zh-CN" sz="4000" b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Two</a:t>
            </a:r>
            <a:r>
              <a:rPr lang="zh-CN" altLang="en-US" sz="4000" b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altLang="zh-CN" sz="4000" b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Phase</a:t>
            </a:r>
            <a:r>
              <a:rPr lang="zh-CN" altLang="en-US" sz="4000" b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altLang="zh-CN" sz="4000" b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Strategy:</a:t>
            </a:r>
            <a:endParaRPr lang="en-US" sz="4000" b="1" dirty="0">
              <a:solidFill>
                <a:schemeClr val="tx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10253F"/>
              </a:buClr>
              <a:buSzPts val="3111"/>
              <a:buNone/>
            </a:pPr>
            <a:endParaRPr lang="en-US" sz="1400" b="1" dirty="0">
              <a:solidFill>
                <a:schemeClr val="tx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10253F"/>
              </a:buClr>
              <a:buSzPts val="3111"/>
              <a:buNone/>
            </a:pPr>
            <a:r>
              <a:rPr lang="en-US" sz="4000" b="1" i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First </a:t>
            </a:r>
            <a:r>
              <a:rPr lang="en-US" altLang="zh-CN" sz="4000" b="1" i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phase</a:t>
            </a:r>
            <a:r>
              <a:rPr lang="en-US" sz="4000" b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  <a:r>
              <a:rPr lang="en-US" sz="4000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find </a:t>
            </a:r>
            <a:r>
              <a:rPr lang="en-US" sz="4000" i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direct transfers </a:t>
            </a:r>
            <a:r>
              <a:rPr lang="en-US" sz="4000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by sorting images based on </a:t>
            </a:r>
            <a:r>
              <a:rPr lang="en-US" sz="4000" i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local PGD-Steps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10253F"/>
              </a:buClr>
              <a:buSzPts val="3111"/>
              <a:buNone/>
            </a:pPr>
            <a:endParaRPr lang="en-US" sz="2000" b="1" i="1" dirty="0">
              <a:solidFill>
                <a:schemeClr val="tx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10253F"/>
              </a:buClr>
              <a:buSzPts val="3111"/>
              <a:buNone/>
            </a:pPr>
            <a:r>
              <a:rPr lang="en-US" sz="4000" b="1" i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Second </a:t>
            </a:r>
            <a:r>
              <a:rPr lang="en-US" altLang="zh-CN" sz="4000" b="1" i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phase</a:t>
            </a:r>
            <a:r>
              <a:rPr lang="en-US" sz="4000" b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r>
              <a:rPr lang="en-US" sz="4000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find </a:t>
            </a:r>
            <a:r>
              <a:rPr lang="en-US" sz="4000" i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easy images </a:t>
            </a:r>
            <a:r>
              <a:rPr lang="en-US" sz="4000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by sorting based on </a:t>
            </a:r>
            <a:r>
              <a:rPr lang="en-US" sz="4000" i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target model attack loss</a:t>
            </a:r>
            <a:endParaRPr sz="4000" i="1" dirty="0">
              <a:solidFill>
                <a:schemeClr val="tx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6" name="Google Shape;136;p4"/>
          <p:cNvSpPr txBox="1">
            <a:spLocks noGrp="1"/>
          </p:cNvSpPr>
          <p:nvPr>
            <p:ph type="body" idx="6"/>
          </p:nvPr>
        </p:nvSpPr>
        <p:spPr>
          <a:xfrm>
            <a:off x="25606672" y="10395791"/>
            <a:ext cx="10540263" cy="10188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25783" marR="0" lvl="0" indent="-2823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253F"/>
              </a:buClr>
              <a:buSzPts val="3111"/>
              <a:buNone/>
            </a:pPr>
            <a:r>
              <a:rPr lang="en-US" sz="48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Evaluating </a:t>
            </a:r>
            <a:r>
              <a:rPr lang="en-US" altLang="zh-CN" sz="48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Hybrid</a:t>
            </a:r>
            <a:r>
              <a:rPr lang="zh-CN" altLang="en-US" sz="48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altLang="zh-CN" sz="48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Batch</a:t>
            </a:r>
            <a:r>
              <a:rPr lang="zh-CN" altLang="en-US" sz="48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altLang="zh-CN" sz="48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Attack</a:t>
            </a:r>
            <a:endParaRPr sz="4800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9" name="Google Shape;139;p4"/>
          <p:cNvSpPr txBox="1">
            <a:spLocks noGrp="1"/>
          </p:cNvSpPr>
          <p:nvPr>
            <p:ph type="body" idx="7"/>
          </p:nvPr>
        </p:nvSpPr>
        <p:spPr>
          <a:xfrm>
            <a:off x="25466502" y="4339084"/>
            <a:ext cx="10631048" cy="885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10253F"/>
              </a:buClr>
              <a:buSzPts val="3111"/>
              <a:buNone/>
            </a:pPr>
            <a:r>
              <a:rPr lang="en-US" altLang="zh-CN" sz="40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Can</a:t>
            </a:r>
            <a:r>
              <a:rPr lang="zh-CN" altLang="en-US" sz="40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altLang="zh-CN" sz="40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</a:t>
            </a:r>
            <a:r>
              <a:rPr lang="zh-CN" altLang="en-US" sz="40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altLang="zh-CN" sz="40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do</a:t>
            </a:r>
            <a:r>
              <a:rPr lang="zh-CN" altLang="en-US" sz="40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altLang="zh-CN" sz="40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better</a:t>
            </a:r>
            <a:r>
              <a:rPr lang="zh-CN" altLang="en-US" sz="40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altLang="zh-CN" sz="40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when</a:t>
            </a:r>
            <a:r>
              <a:rPr lang="zh-CN" altLang="en-US" sz="40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altLang="zh-CN" sz="40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total</a:t>
            </a:r>
            <a:r>
              <a:rPr lang="zh-CN" altLang="en-US" sz="40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altLang="zh-CN" sz="40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query</a:t>
            </a:r>
            <a:r>
              <a:rPr lang="zh-CN" altLang="en-US" sz="40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altLang="zh-CN" sz="40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is</a:t>
            </a:r>
            <a:r>
              <a:rPr lang="zh-CN" altLang="en-US" sz="40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altLang="zh-CN" sz="40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limited?</a:t>
            </a:r>
            <a:endParaRPr sz="40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0" name="Google Shape;140;p4"/>
          <p:cNvSpPr txBox="1">
            <a:spLocks noGrp="1"/>
          </p:cNvSpPr>
          <p:nvPr>
            <p:ph type="body" idx="8"/>
          </p:nvPr>
        </p:nvSpPr>
        <p:spPr>
          <a:xfrm>
            <a:off x="25508220" y="3251791"/>
            <a:ext cx="10547611" cy="101880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25783" lvl="0" indent="-28234" algn="ctr" rtl="0">
              <a:spcBef>
                <a:spcPts val="0"/>
              </a:spcBef>
              <a:spcAft>
                <a:spcPts val="0"/>
              </a:spcAft>
              <a:buClr>
                <a:srgbClr val="10253F"/>
              </a:buClr>
              <a:buSzPts val="3111"/>
              <a:buNone/>
            </a:pPr>
            <a:r>
              <a:rPr lang="en-US" sz="48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Batch Attack</a:t>
            </a:r>
            <a:endParaRPr sz="6000" dirty="0">
              <a:solidFill>
                <a:schemeClr val="lt1"/>
              </a:solidFill>
            </a:endParaRPr>
          </a:p>
        </p:txBody>
      </p:sp>
      <p:sp>
        <p:nvSpPr>
          <p:cNvPr id="125" name="Google Shape;125;p4"/>
          <p:cNvSpPr txBox="1">
            <a:spLocks noGrp="1"/>
          </p:cNvSpPr>
          <p:nvPr>
            <p:ph type="body" idx="4294967295"/>
          </p:nvPr>
        </p:nvSpPr>
        <p:spPr>
          <a:xfrm>
            <a:off x="0" y="3292475"/>
            <a:ext cx="12639844" cy="1962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ctr">
              <a:spcBef>
                <a:spcPts val="0"/>
              </a:spcBef>
            </a:pPr>
            <a:r>
              <a:rPr lang="en-US" sz="4000" b="1" dirty="0">
                <a:latin typeface="Times New Roman"/>
                <a:ea typeface="Times New Roman"/>
                <a:cs typeface="Times New Roman"/>
                <a:sym typeface="Times New Roman"/>
              </a:rPr>
              <a:t>Goal: </a:t>
            </a:r>
            <a:r>
              <a:rPr lang="en-US" sz="4000" dirty="0">
                <a:latin typeface="Times New Roman"/>
                <a:ea typeface="Times New Roman"/>
                <a:cs typeface="Times New Roman"/>
                <a:sym typeface="Times New Roman"/>
              </a:rPr>
              <a:t>Estimate the cost for a black-box adversary to find adversarial examples.</a:t>
            </a:r>
          </a:p>
        </p:txBody>
      </p:sp>
      <p:sp>
        <p:nvSpPr>
          <p:cNvPr id="246" name="TextBox 245">
            <a:extLst>
              <a:ext uri="{FF2B5EF4-FFF2-40B4-BE49-F238E27FC236}">
                <a16:creationId xmlns:a16="http://schemas.microsoft.com/office/drawing/2014/main" id="{0E6B16A9-61E0-384E-82B3-93BB9BE6A70C}"/>
              </a:ext>
            </a:extLst>
          </p:cNvPr>
          <p:cNvSpPr txBox="1"/>
          <p:nvPr/>
        </p:nvSpPr>
        <p:spPr>
          <a:xfrm>
            <a:off x="12496943" y="10893388"/>
            <a:ext cx="1164341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Impact of local models: </a:t>
            </a:r>
          </a:p>
        </p:txBody>
      </p:sp>
      <p:sp>
        <p:nvSpPr>
          <p:cNvPr id="282" name="Google Shape;454;p31">
            <a:extLst>
              <a:ext uri="{FF2B5EF4-FFF2-40B4-BE49-F238E27FC236}">
                <a16:creationId xmlns:a16="http://schemas.microsoft.com/office/drawing/2014/main" id="{9E91C715-827D-A14F-B485-1FDBA40EBE6C}"/>
              </a:ext>
            </a:extLst>
          </p:cNvPr>
          <p:cNvSpPr txBox="1"/>
          <p:nvPr/>
        </p:nvSpPr>
        <p:spPr>
          <a:xfrm>
            <a:off x="25833302" y="19577356"/>
            <a:ext cx="10130509" cy="14471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32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Number</a:t>
            </a:r>
            <a:r>
              <a:rPr lang="zh-CN" altLang="en-US" sz="32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2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zh-CN" altLang="en-US" sz="32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2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queries</a:t>
            </a:r>
            <a:r>
              <a:rPr lang="zh-CN" altLang="en-US" sz="32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2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</a:t>
            </a:r>
            <a:r>
              <a:rPr lang="zh-CN" altLang="en-US" sz="32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2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" sz="3200" dirty="0" err="1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btain</a:t>
            </a:r>
            <a:r>
              <a:rPr lang="en" sz="32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" sz="32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10% </a:t>
            </a:r>
            <a:r>
              <a:rPr lang="en" sz="32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 1000 seeds:</a:t>
            </a:r>
            <a:endParaRPr sz="3200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Optimal</a:t>
            </a:r>
            <a:r>
              <a:rPr lang="en" sz="32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10</a:t>
            </a:r>
            <a:r>
              <a:rPr lang="en-US" altLang="zh-CN" sz="32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0;</a:t>
            </a:r>
            <a:r>
              <a:rPr lang="zh-CN" altLang="en-US" sz="32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" sz="32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Two-</a:t>
            </a:r>
            <a:r>
              <a:rPr lang="en-US" altLang="zh-CN" sz="32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Phase</a:t>
            </a:r>
            <a:r>
              <a:rPr lang="en" sz="32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altLang="zh-CN" sz="32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824;</a:t>
            </a:r>
            <a:r>
              <a:rPr lang="zh-CN" altLang="en-US" sz="32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" sz="32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Random</a:t>
            </a:r>
            <a:r>
              <a:rPr lang="en" sz="32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altLang="zh-CN" sz="32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251,682</a:t>
            </a:r>
            <a:r>
              <a:rPr lang="en" sz="32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sz="3200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7" name="Google Shape;132;p4">
            <a:extLst>
              <a:ext uri="{FF2B5EF4-FFF2-40B4-BE49-F238E27FC236}">
                <a16:creationId xmlns:a16="http://schemas.microsoft.com/office/drawing/2014/main" id="{0EEBE0A4-6071-4146-A274-7821035D605B}"/>
              </a:ext>
            </a:extLst>
          </p:cNvPr>
          <p:cNvSpPr txBox="1">
            <a:spLocks/>
          </p:cNvSpPr>
          <p:nvPr/>
        </p:nvSpPr>
        <p:spPr>
          <a:xfrm>
            <a:off x="12664330" y="17552250"/>
            <a:ext cx="12813429" cy="87065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26148" algn="l" rtl="0">
              <a:lnSpc>
                <a:spcPct val="100000"/>
              </a:lnSpc>
              <a:spcBef>
                <a:spcPts val="622"/>
              </a:spcBef>
              <a:spcAft>
                <a:spcPts val="0"/>
              </a:spcAft>
              <a:buClr>
                <a:srgbClr val="10253F"/>
              </a:buClr>
              <a:buSzPts val="3111"/>
              <a:buFont typeface="Arial"/>
              <a:buChar char="•"/>
              <a:defRPr sz="3111" b="0" i="0" u="none" strike="noStrike" cap="none">
                <a:solidFill>
                  <a:srgbClr val="1025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79094" algn="l" rtl="0">
              <a:lnSpc>
                <a:spcPct val="100000"/>
              </a:lnSpc>
              <a:spcBef>
                <a:spcPts val="474"/>
              </a:spcBef>
              <a:spcAft>
                <a:spcPts val="0"/>
              </a:spcAft>
              <a:buClr>
                <a:srgbClr val="10253F"/>
              </a:buClr>
              <a:buSzPts val="2370"/>
              <a:buFont typeface="Arial"/>
              <a:buChar char="–"/>
              <a:defRPr sz="2370" b="0" i="0" u="none" strike="noStrike" cap="none">
                <a:solidFill>
                  <a:srgbClr val="1025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63410" algn="l" rtl="0">
              <a:lnSpc>
                <a:spcPct val="100000"/>
              </a:lnSpc>
              <a:spcBef>
                <a:spcPts val="425"/>
              </a:spcBef>
              <a:spcAft>
                <a:spcPts val="0"/>
              </a:spcAft>
              <a:buClr>
                <a:srgbClr val="10253F"/>
              </a:buClr>
              <a:buSzPts val="2123"/>
              <a:buFont typeface="Arial"/>
              <a:buChar char="•"/>
              <a:defRPr sz="2123" b="0" i="0" u="none" strike="noStrike" cap="none">
                <a:solidFill>
                  <a:srgbClr val="1025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1503" algn="l" rtl="0">
              <a:lnSpc>
                <a:spcPct val="100000"/>
              </a:lnSpc>
              <a:spcBef>
                <a:spcPts val="356"/>
              </a:spcBef>
              <a:spcAft>
                <a:spcPts val="0"/>
              </a:spcAft>
              <a:buClr>
                <a:srgbClr val="10253F"/>
              </a:buClr>
              <a:buSzPts val="1778"/>
              <a:buFont typeface="Arial"/>
              <a:buChar char="–"/>
              <a:defRPr sz="1778" b="0" i="0" u="none" strike="noStrike" cap="none">
                <a:solidFill>
                  <a:srgbClr val="1025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1503" algn="l" rtl="0">
              <a:lnSpc>
                <a:spcPct val="100000"/>
              </a:lnSpc>
              <a:spcBef>
                <a:spcPts val="356"/>
              </a:spcBef>
              <a:spcAft>
                <a:spcPts val="0"/>
              </a:spcAft>
              <a:buClr>
                <a:srgbClr val="10253F"/>
              </a:buClr>
              <a:buSzPts val="1778"/>
              <a:buFont typeface="Arial"/>
              <a:buChar char="»"/>
              <a:defRPr sz="1778" b="0" i="0" u="none" strike="noStrike" cap="none">
                <a:solidFill>
                  <a:srgbClr val="1025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95236" algn="l" rtl="0">
              <a:lnSpc>
                <a:spcPct val="100000"/>
              </a:lnSpc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4199"/>
              <a:buFont typeface="Arial"/>
              <a:buChar char="•"/>
              <a:defRPr sz="41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95236" algn="l" rtl="0">
              <a:lnSpc>
                <a:spcPct val="100000"/>
              </a:lnSpc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4199"/>
              <a:buFont typeface="Arial"/>
              <a:buChar char="•"/>
              <a:defRPr sz="41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95236" algn="l" rtl="0">
              <a:lnSpc>
                <a:spcPct val="100000"/>
              </a:lnSpc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4199"/>
              <a:buFont typeface="Arial"/>
              <a:buChar char="•"/>
              <a:defRPr sz="41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95236" algn="l" rtl="0">
              <a:lnSpc>
                <a:spcPct val="100000"/>
              </a:lnSpc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4199"/>
              <a:buFont typeface="Arial"/>
              <a:buChar char="•"/>
              <a:defRPr sz="41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225783" indent="-28234" algn="ctr">
              <a:spcBef>
                <a:spcPts val="0"/>
              </a:spcBef>
              <a:buFont typeface="Arial"/>
              <a:buNone/>
            </a:pPr>
            <a:r>
              <a:rPr lang="en-US" sz="44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Using Byproducts to Tune Local Models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2CF6741-1B56-8D41-A64C-145EA6C6E58E}"/>
              </a:ext>
            </a:extLst>
          </p:cNvPr>
          <p:cNvGrpSpPr/>
          <p:nvPr/>
        </p:nvGrpSpPr>
        <p:grpSpPr>
          <a:xfrm>
            <a:off x="304067" y="16790143"/>
            <a:ext cx="6208306" cy="2987998"/>
            <a:chOff x="-171080" y="11568218"/>
            <a:chExt cx="6297455" cy="2987998"/>
          </a:xfrm>
        </p:grpSpPr>
        <p:grpSp>
          <p:nvGrpSpPr>
            <p:cNvPr id="149" name="Google Shape;783;p45">
              <a:extLst>
                <a:ext uri="{FF2B5EF4-FFF2-40B4-BE49-F238E27FC236}">
                  <a16:creationId xmlns:a16="http://schemas.microsoft.com/office/drawing/2014/main" id="{B2623A02-20EB-8148-8BAC-DDD71B1B3AC4}"/>
                </a:ext>
              </a:extLst>
            </p:cNvPr>
            <p:cNvGrpSpPr/>
            <p:nvPr/>
          </p:nvGrpSpPr>
          <p:grpSpPr>
            <a:xfrm>
              <a:off x="-171080" y="13329281"/>
              <a:ext cx="1830357" cy="1073290"/>
              <a:chOff x="4434798" y="2890148"/>
              <a:chExt cx="593700" cy="362182"/>
            </a:xfrm>
          </p:grpSpPr>
          <p:sp>
            <p:nvSpPr>
              <p:cNvPr id="150" name="Google Shape;784;p45">
                <a:extLst>
                  <a:ext uri="{FF2B5EF4-FFF2-40B4-BE49-F238E27FC236}">
                    <a16:creationId xmlns:a16="http://schemas.microsoft.com/office/drawing/2014/main" id="{C0FB5FA9-8FE0-D24C-8A59-48BFD23FA569}"/>
                  </a:ext>
                </a:extLst>
              </p:cNvPr>
              <p:cNvSpPr/>
              <p:nvPr/>
            </p:nvSpPr>
            <p:spPr>
              <a:xfrm>
                <a:off x="4660555" y="2890148"/>
                <a:ext cx="111300" cy="117900"/>
              </a:xfrm>
              <a:prstGeom prst="ellipse">
                <a:avLst/>
              </a:prstGeom>
              <a:solidFill>
                <a:srgbClr val="0070C0"/>
              </a:solidFill>
              <a:ln w="19050" cap="flat" cmpd="sng">
                <a:solidFill>
                  <a:srgbClr val="0070C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785;p45">
                <a:extLst>
                  <a:ext uri="{FF2B5EF4-FFF2-40B4-BE49-F238E27FC236}">
                    <a16:creationId xmlns:a16="http://schemas.microsoft.com/office/drawing/2014/main" id="{1EC63D47-F5F5-E349-B09C-7900FC3DE4BC}"/>
                  </a:ext>
                </a:extLst>
              </p:cNvPr>
              <p:cNvSpPr txBox="1"/>
              <p:nvPr/>
            </p:nvSpPr>
            <p:spPr>
              <a:xfrm>
                <a:off x="4434798" y="3047363"/>
                <a:ext cx="593700" cy="20496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Input Seed</a:t>
                </a:r>
                <a:endParaRPr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242" name="Group 241">
              <a:extLst>
                <a:ext uri="{FF2B5EF4-FFF2-40B4-BE49-F238E27FC236}">
                  <a16:creationId xmlns:a16="http://schemas.microsoft.com/office/drawing/2014/main" id="{2CB225F0-F7D9-D642-A385-0994A674F31E}"/>
                </a:ext>
              </a:extLst>
            </p:cNvPr>
            <p:cNvGrpSpPr/>
            <p:nvPr/>
          </p:nvGrpSpPr>
          <p:grpSpPr>
            <a:xfrm>
              <a:off x="3734111" y="11917868"/>
              <a:ext cx="2392264" cy="1682088"/>
              <a:chOff x="2727098" y="12380264"/>
              <a:chExt cx="2392264" cy="1682088"/>
            </a:xfrm>
          </p:grpSpPr>
          <p:sp>
            <p:nvSpPr>
              <p:cNvPr id="248" name="Google Shape;781;p45">
                <a:extLst>
                  <a:ext uri="{FF2B5EF4-FFF2-40B4-BE49-F238E27FC236}">
                    <a16:creationId xmlns:a16="http://schemas.microsoft.com/office/drawing/2014/main" id="{C877A034-6038-ED4B-8A5B-0180EBCD97E9}"/>
                  </a:ext>
                </a:extLst>
              </p:cNvPr>
              <p:cNvSpPr/>
              <p:nvPr/>
            </p:nvSpPr>
            <p:spPr>
              <a:xfrm>
                <a:off x="2755643" y="12380264"/>
                <a:ext cx="2358757" cy="1682088"/>
              </a:xfrm>
              <a:custGeom>
                <a:avLst/>
                <a:gdLst/>
                <a:ahLst/>
                <a:cxnLst/>
                <a:rect l="l" t="t" r="r" b="b"/>
                <a:pathLst>
                  <a:path w="47782" h="35373" extrusionOk="0">
                    <a:moveTo>
                      <a:pt x="15561" y="804"/>
                    </a:moveTo>
                    <a:cubicBezTo>
                      <a:pt x="11644" y="1357"/>
                      <a:pt x="8555" y="1218"/>
                      <a:pt x="6988" y="3845"/>
                    </a:cubicBezTo>
                    <a:cubicBezTo>
                      <a:pt x="5421" y="6472"/>
                      <a:pt x="7311" y="13570"/>
                      <a:pt x="6159" y="16566"/>
                    </a:cubicBezTo>
                    <a:cubicBezTo>
                      <a:pt x="5007" y="19562"/>
                      <a:pt x="-524" y="19608"/>
                      <a:pt x="75" y="21820"/>
                    </a:cubicBezTo>
                    <a:cubicBezTo>
                      <a:pt x="674" y="24032"/>
                      <a:pt x="7219" y="28964"/>
                      <a:pt x="9754" y="29840"/>
                    </a:cubicBezTo>
                    <a:cubicBezTo>
                      <a:pt x="12289" y="30716"/>
                      <a:pt x="13348" y="27259"/>
                      <a:pt x="15284" y="27074"/>
                    </a:cubicBezTo>
                    <a:cubicBezTo>
                      <a:pt x="17220" y="26890"/>
                      <a:pt x="20677" y="27581"/>
                      <a:pt x="21368" y="28733"/>
                    </a:cubicBezTo>
                    <a:cubicBezTo>
                      <a:pt x="22059" y="29885"/>
                      <a:pt x="19109" y="32927"/>
                      <a:pt x="19432" y="33987"/>
                    </a:cubicBezTo>
                    <a:cubicBezTo>
                      <a:pt x="19755" y="35047"/>
                      <a:pt x="21783" y="35785"/>
                      <a:pt x="23304" y="35094"/>
                    </a:cubicBezTo>
                    <a:cubicBezTo>
                      <a:pt x="24825" y="34403"/>
                      <a:pt x="27222" y="31638"/>
                      <a:pt x="28558" y="29840"/>
                    </a:cubicBezTo>
                    <a:cubicBezTo>
                      <a:pt x="29895" y="28043"/>
                      <a:pt x="29987" y="25415"/>
                      <a:pt x="31323" y="24309"/>
                    </a:cubicBezTo>
                    <a:cubicBezTo>
                      <a:pt x="32660" y="23203"/>
                      <a:pt x="34780" y="22281"/>
                      <a:pt x="36577" y="23203"/>
                    </a:cubicBezTo>
                    <a:cubicBezTo>
                      <a:pt x="38375" y="24125"/>
                      <a:pt x="40265" y="31038"/>
                      <a:pt x="42108" y="29840"/>
                    </a:cubicBezTo>
                    <a:cubicBezTo>
                      <a:pt x="43952" y="28642"/>
                      <a:pt x="47223" y="19839"/>
                      <a:pt x="47638" y="16013"/>
                    </a:cubicBezTo>
                    <a:cubicBezTo>
                      <a:pt x="48053" y="12188"/>
                      <a:pt x="47455" y="9468"/>
                      <a:pt x="44597" y="6887"/>
                    </a:cubicBezTo>
                    <a:cubicBezTo>
                      <a:pt x="41740" y="4306"/>
                      <a:pt x="35332" y="1541"/>
                      <a:pt x="30493" y="527"/>
                    </a:cubicBezTo>
                    <a:cubicBezTo>
                      <a:pt x="25654" y="-487"/>
                      <a:pt x="19479" y="251"/>
                      <a:pt x="15561" y="804"/>
                    </a:cubicBezTo>
                    <a:close/>
                  </a:path>
                </a:pathLst>
              </a:custGeom>
              <a:solidFill>
                <a:srgbClr val="F4CCCC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249" name="Google Shape;782;p45">
                <a:extLst>
                  <a:ext uri="{FF2B5EF4-FFF2-40B4-BE49-F238E27FC236}">
                    <a16:creationId xmlns:a16="http://schemas.microsoft.com/office/drawing/2014/main" id="{BBE422F9-3E68-454C-9E51-A1BC20A0EBAB}"/>
                  </a:ext>
                </a:extLst>
              </p:cNvPr>
              <p:cNvSpPr txBox="1"/>
              <p:nvPr/>
            </p:nvSpPr>
            <p:spPr>
              <a:xfrm>
                <a:off x="3758824" y="12583652"/>
                <a:ext cx="1360538" cy="81136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dirty="0">
                    <a:solidFill>
                      <a:schemeClr val="dk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  <a:t>Target Region</a:t>
                </a:r>
                <a:endParaRPr sz="2000" dirty="0"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250" name="Google Shape;817;p45">
                <a:extLst>
                  <a:ext uri="{FF2B5EF4-FFF2-40B4-BE49-F238E27FC236}">
                    <a16:creationId xmlns:a16="http://schemas.microsoft.com/office/drawing/2014/main" id="{727CB8A5-8CF9-EB4B-9E7C-B010DA534F3F}"/>
                  </a:ext>
                </a:extLst>
              </p:cNvPr>
              <p:cNvSpPr txBox="1"/>
              <p:nvPr/>
            </p:nvSpPr>
            <p:spPr>
              <a:xfrm>
                <a:off x="2727098" y="12767924"/>
                <a:ext cx="1263441" cy="58181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dirty="0">
                    <a:latin typeface="Times New Roman"/>
                    <a:ea typeface="Times New Roman"/>
                    <a:cs typeface="Times New Roman"/>
                    <a:sym typeface="Times New Roman"/>
                  </a:rPr>
                  <a:t>AE</a:t>
                </a:r>
                <a:endParaRPr sz="2000" dirty="0"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251" name="Google Shape;784;p45">
                <a:extLst>
                  <a:ext uri="{FF2B5EF4-FFF2-40B4-BE49-F238E27FC236}">
                    <a16:creationId xmlns:a16="http://schemas.microsoft.com/office/drawing/2014/main" id="{19E536B9-486B-F24F-AF6B-F3CECFD0B65B}"/>
                  </a:ext>
                </a:extLst>
              </p:cNvPr>
              <p:cNvSpPr/>
              <p:nvPr/>
            </p:nvSpPr>
            <p:spPr>
              <a:xfrm>
                <a:off x="3172915" y="13290840"/>
                <a:ext cx="343134" cy="349385"/>
              </a:xfrm>
              <a:prstGeom prst="ellipse">
                <a:avLst/>
              </a:prstGeom>
              <a:solidFill>
                <a:srgbClr val="FF0000"/>
              </a:solidFill>
              <a:ln w="19050" cap="flat" cmpd="sng">
                <a:solidFill>
                  <a:srgbClr val="FF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5" name="Google Shape;785;p45">
              <a:extLst>
                <a:ext uri="{FF2B5EF4-FFF2-40B4-BE49-F238E27FC236}">
                  <a16:creationId xmlns:a16="http://schemas.microsoft.com/office/drawing/2014/main" id="{83CB17F9-A1CE-1B42-AC1E-5E743258E45C}"/>
                </a:ext>
              </a:extLst>
            </p:cNvPr>
            <p:cNvSpPr txBox="1"/>
            <p:nvPr/>
          </p:nvSpPr>
          <p:spPr>
            <a:xfrm>
              <a:off x="508973" y="11568218"/>
              <a:ext cx="3618018" cy="92724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search g</a:t>
              </a:r>
              <a:r>
                <a:rPr lang="en" sz="2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radient</a:t>
              </a:r>
              <a:r>
                <a:rPr lang="e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estimated from target model queries</a:t>
              </a:r>
              <a:endParaRPr sz="2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1D7E64E4-5224-9445-B0C9-5908BD3C2723}"/>
                </a:ext>
              </a:extLst>
            </p:cNvPr>
            <p:cNvSpPr/>
            <p:nvPr/>
          </p:nvSpPr>
          <p:spPr>
            <a:xfrm>
              <a:off x="1801894" y="12951380"/>
              <a:ext cx="2663184" cy="1481322"/>
            </a:xfrm>
            <a:custGeom>
              <a:avLst/>
              <a:gdLst>
                <a:gd name="connsiteX0" fmla="*/ 0 w 2617228"/>
                <a:gd name="connsiteY0" fmla="*/ 669370 h 1481322"/>
                <a:gd name="connsiteX1" fmla="*/ 171450 w 2617228"/>
                <a:gd name="connsiteY1" fmla="*/ 1031320 h 1481322"/>
                <a:gd name="connsiteX2" fmla="*/ 476250 w 2617228"/>
                <a:gd name="connsiteY2" fmla="*/ 1107520 h 1481322"/>
                <a:gd name="connsiteX3" fmla="*/ 552450 w 2617228"/>
                <a:gd name="connsiteY3" fmla="*/ 612220 h 1481322"/>
                <a:gd name="connsiteX4" fmla="*/ 476250 w 2617228"/>
                <a:gd name="connsiteY4" fmla="*/ 231220 h 1481322"/>
                <a:gd name="connsiteX5" fmla="*/ 723900 w 2617228"/>
                <a:gd name="connsiteY5" fmla="*/ 155020 h 1481322"/>
                <a:gd name="connsiteX6" fmla="*/ 1009650 w 2617228"/>
                <a:gd name="connsiteY6" fmla="*/ 650320 h 1481322"/>
                <a:gd name="connsiteX7" fmla="*/ 990600 w 2617228"/>
                <a:gd name="connsiteY7" fmla="*/ 1012270 h 1481322"/>
                <a:gd name="connsiteX8" fmla="*/ 1123950 w 2617228"/>
                <a:gd name="connsiteY8" fmla="*/ 1412320 h 1481322"/>
                <a:gd name="connsiteX9" fmla="*/ 1638300 w 2617228"/>
                <a:gd name="connsiteY9" fmla="*/ 1412320 h 1481322"/>
                <a:gd name="connsiteX10" fmla="*/ 1619250 w 2617228"/>
                <a:gd name="connsiteY10" fmla="*/ 726520 h 1481322"/>
                <a:gd name="connsiteX11" fmla="*/ 1200150 w 2617228"/>
                <a:gd name="connsiteY11" fmla="*/ 40720 h 1481322"/>
                <a:gd name="connsiteX12" fmla="*/ 1657350 w 2617228"/>
                <a:gd name="connsiteY12" fmla="*/ 155020 h 1481322"/>
                <a:gd name="connsiteX13" fmla="*/ 2038350 w 2617228"/>
                <a:gd name="connsiteY13" fmla="*/ 783670 h 1481322"/>
                <a:gd name="connsiteX14" fmla="*/ 2571750 w 2617228"/>
                <a:gd name="connsiteY14" fmla="*/ 1031320 h 1481322"/>
                <a:gd name="connsiteX15" fmla="*/ 2552700 w 2617228"/>
                <a:gd name="connsiteY15" fmla="*/ 383620 h 1481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617228" h="1481322">
                  <a:moveTo>
                    <a:pt x="0" y="669370"/>
                  </a:moveTo>
                  <a:cubicBezTo>
                    <a:pt x="46037" y="813832"/>
                    <a:pt x="92075" y="958295"/>
                    <a:pt x="171450" y="1031320"/>
                  </a:cubicBezTo>
                  <a:cubicBezTo>
                    <a:pt x="250825" y="1104345"/>
                    <a:pt x="412750" y="1177370"/>
                    <a:pt x="476250" y="1107520"/>
                  </a:cubicBezTo>
                  <a:cubicBezTo>
                    <a:pt x="539750" y="1037670"/>
                    <a:pt x="552450" y="758270"/>
                    <a:pt x="552450" y="612220"/>
                  </a:cubicBezTo>
                  <a:cubicBezTo>
                    <a:pt x="552450" y="466170"/>
                    <a:pt x="447675" y="307420"/>
                    <a:pt x="476250" y="231220"/>
                  </a:cubicBezTo>
                  <a:cubicBezTo>
                    <a:pt x="504825" y="155020"/>
                    <a:pt x="635000" y="85170"/>
                    <a:pt x="723900" y="155020"/>
                  </a:cubicBezTo>
                  <a:cubicBezTo>
                    <a:pt x="812800" y="224870"/>
                    <a:pt x="965200" y="507445"/>
                    <a:pt x="1009650" y="650320"/>
                  </a:cubicBezTo>
                  <a:cubicBezTo>
                    <a:pt x="1054100" y="793195"/>
                    <a:pt x="971550" y="885270"/>
                    <a:pt x="990600" y="1012270"/>
                  </a:cubicBezTo>
                  <a:cubicBezTo>
                    <a:pt x="1009650" y="1139270"/>
                    <a:pt x="1016000" y="1345645"/>
                    <a:pt x="1123950" y="1412320"/>
                  </a:cubicBezTo>
                  <a:cubicBezTo>
                    <a:pt x="1231900" y="1478995"/>
                    <a:pt x="1555750" y="1526620"/>
                    <a:pt x="1638300" y="1412320"/>
                  </a:cubicBezTo>
                  <a:cubicBezTo>
                    <a:pt x="1720850" y="1298020"/>
                    <a:pt x="1692275" y="955120"/>
                    <a:pt x="1619250" y="726520"/>
                  </a:cubicBezTo>
                  <a:cubicBezTo>
                    <a:pt x="1546225" y="497920"/>
                    <a:pt x="1193800" y="135970"/>
                    <a:pt x="1200150" y="40720"/>
                  </a:cubicBezTo>
                  <a:cubicBezTo>
                    <a:pt x="1206500" y="-54530"/>
                    <a:pt x="1517650" y="31195"/>
                    <a:pt x="1657350" y="155020"/>
                  </a:cubicBezTo>
                  <a:cubicBezTo>
                    <a:pt x="1797050" y="278845"/>
                    <a:pt x="1885950" y="637620"/>
                    <a:pt x="2038350" y="783670"/>
                  </a:cubicBezTo>
                  <a:cubicBezTo>
                    <a:pt x="2190750" y="929720"/>
                    <a:pt x="2486025" y="1097995"/>
                    <a:pt x="2571750" y="1031320"/>
                  </a:cubicBezTo>
                  <a:cubicBezTo>
                    <a:pt x="2657475" y="964645"/>
                    <a:pt x="2605087" y="674132"/>
                    <a:pt x="2552700" y="383620"/>
                  </a:cubicBezTo>
                </a:path>
              </a:pathLst>
            </a:custGeom>
            <a:ln>
              <a:tailEnd type="triangle" w="lg" len="lg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8302EDB0-5E3E-7D44-BBC4-EC5906DC2395}"/>
                </a:ext>
              </a:extLst>
            </p:cNvPr>
            <p:cNvCxnSpPr>
              <a:cxnSpLocks/>
            </p:cNvCxnSpPr>
            <p:nvPr/>
          </p:nvCxnSpPr>
          <p:spPr>
            <a:xfrm>
              <a:off x="2019300" y="12526938"/>
              <a:ext cx="301975" cy="42444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91" name="Google Shape;784;p45">
              <a:extLst>
                <a:ext uri="{FF2B5EF4-FFF2-40B4-BE49-F238E27FC236}">
                  <a16:creationId xmlns:a16="http://schemas.microsoft.com/office/drawing/2014/main" id="{EA395351-0121-1C44-ADC6-9CF3B72259C7}"/>
                </a:ext>
              </a:extLst>
            </p:cNvPr>
            <p:cNvSpPr/>
            <p:nvPr/>
          </p:nvSpPr>
          <p:spPr>
            <a:xfrm>
              <a:off x="2191965" y="13819828"/>
              <a:ext cx="247514" cy="248250"/>
            </a:xfrm>
            <a:prstGeom prst="ellipse">
              <a:avLst/>
            </a:prstGeom>
            <a:solidFill>
              <a:schemeClr val="tx1"/>
            </a:solidFill>
            <a:ln w="19050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784;p45">
              <a:extLst>
                <a:ext uri="{FF2B5EF4-FFF2-40B4-BE49-F238E27FC236}">
                  <a16:creationId xmlns:a16="http://schemas.microsoft.com/office/drawing/2014/main" id="{20632AC0-6D69-D945-B748-6094D03FE0D9}"/>
                </a:ext>
              </a:extLst>
            </p:cNvPr>
            <p:cNvSpPr/>
            <p:nvPr/>
          </p:nvSpPr>
          <p:spPr>
            <a:xfrm>
              <a:off x="2683220" y="13663030"/>
              <a:ext cx="247514" cy="248250"/>
            </a:xfrm>
            <a:prstGeom prst="ellipse">
              <a:avLst/>
            </a:prstGeom>
            <a:solidFill>
              <a:schemeClr val="tx1"/>
            </a:solidFill>
            <a:ln w="19050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784;p45">
              <a:extLst>
                <a:ext uri="{FF2B5EF4-FFF2-40B4-BE49-F238E27FC236}">
                  <a16:creationId xmlns:a16="http://schemas.microsoft.com/office/drawing/2014/main" id="{ADE61EA1-9988-7344-8B60-C9567239FC0A}"/>
                </a:ext>
              </a:extLst>
            </p:cNvPr>
            <p:cNvSpPr/>
            <p:nvPr/>
          </p:nvSpPr>
          <p:spPr>
            <a:xfrm>
              <a:off x="3037146" y="14307966"/>
              <a:ext cx="247514" cy="248250"/>
            </a:xfrm>
            <a:prstGeom prst="ellipse">
              <a:avLst/>
            </a:prstGeom>
            <a:solidFill>
              <a:schemeClr val="tx1"/>
            </a:solidFill>
            <a:ln w="19050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784;p45">
              <a:extLst>
                <a:ext uri="{FF2B5EF4-FFF2-40B4-BE49-F238E27FC236}">
                  <a16:creationId xmlns:a16="http://schemas.microsoft.com/office/drawing/2014/main" id="{AFB8F18B-AEBB-9745-8C70-93831AAE05D5}"/>
                </a:ext>
              </a:extLst>
            </p:cNvPr>
            <p:cNvSpPr/>
            <p:nvPr/>
          </p:nvSpPr>
          <p:spPr>
            <a:xfrm>
              <a:off x="3301609" y="13554544"/>
              <a:ext cx="247514" cy="248250"/>
            </a:xfrm>
            <a:prstGeom prst="ellipse">
              <a:avLst/>
            </a:prstGeom>
            <a:solidFill>
              <a:schemeClr val="tx1"/>
            </a:solidFill>
            <a:ln w="19050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784;p45">
              <a:extLst>
                <a:ext uri="{FF2B5EF4-FFF2-40B4-BE49-F238E27FC236}">
                  <a16:creationId xmlns:a16="http://schemas.microsoft.com/office/drawing/2014/main" id="{067BC2F7-6DCA-8C48-9E16-3E0335F38050}"/>
                </a:ext>
              </a:extLst>
            </p:cNvPr>
            <p:cNvSpPr/>
            <p:nvPr/>
          </p:nvSpPr>
          <p:spPr>
            <a:xfrm>
              <a:off x="2981326" y="12970925"/>
              <a:ext cx="247514" cy="248250"/>
            </a:xfrm>
            <a:prstGeom prst="ellipse">
              <a:avLst/>
            </a:prstGeom>
            <a:solidFill>
              <a:schemeClr val="tx1"/>
            </a:solidFill>
            <a:ln w="19050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784;p45">
              <a:extLst>
                <a:ext uri="{FF2B5EF4-FFF2-40B4-BE49-F238E27FC236}">
                  <a16:creationId xmlns:a16="http://schemas.microsoft.com/office/drawing/2014/main" id="{A515DDF9-AA31-D841-8BA1-32D1B5FB80CD}"/>
                </a:ext>
              </a:extLst>
            </p:cNvPr>
            <p:cNvSpPr/>
            <p:nvPr/>
          </p:nvSpPr>
          <p:spPr>
            <a:xfrm>
              <a:off x="3397877" y="13027414"/>
              <a:ext cx="247514" cy="248250"/>
            </a:xfrm>
            <a:prstGeom prst="ellipse">
              <a:avLst/>
            </a:prstGeom>
            <a:solidFill>
              <a:schemeClr val="tx1"/>
            </a:solidFill>
            <a:ln w="19050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784;p45">
              <a:extLst>
                <a:ext uri="{FF2B5EF4-FFF2-40B4-BE49-F238E27FC236}">
                  <a16:creationId xmlns:a16="http://schemas.microsoft.com/office/drawing/2014/main" id="{E33B7DF0-4332-F34E-8BC9-C7C220C7582E}"/>
                </a:ext>
              </a:extLst>
            </p:cNvPr>
            <p:cNvSpPr/>
            <p:nvPr/>
          </p:nvSpPr>
          <p:spPr>
            <a:xfrm>
              <a:off x="3627695" y="13333640"/>
              <a:ext cx="247514" cy="248250"/>
            </a:xfrm>
            <a:prstGeom prst="ellipse">
              <a:avLst/>
            </a:prstGeom>
            <a:solidFill>
              <a:schemeClr val="tx1"/>
            </a:solidFill>
            <a:ln w="19050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784;p45">
              <a:extLst>
                <a:ext uri="{FF2B5EF4-FFF2-40B4-BE49-F238E27FC236}">
                  <a16:creationId xmlns:a16="http://schemas.microsoft.com/office/drawing/2014/main" id="{AAD3FA6B-6F03-4E47-B747-194DEB21CE73}"/>
                </a:ext>
              </a:extLst>
            </p:cNvPr>
            <p:cNvSpPr/>
            <p:nvPr/>
          </p:nvSpPr>
          <p:spPr>
            <a:xfrm>
              <a:off x="3819083" y="13640322"/>
              <a:ext cx="247514" cy="248250"/>
            </a:xfrm>
            <a:prstGeom prst="ellipse">
              <a:avLst/>
            </a:prstGeom>
            <a:solidFill>
              <a:schemeClr val="tx1"/>
            </a:solidFill>
            <a:ln w="19050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784;p45">
              <a:extLst>
                <a:ext uri="{FF2B5EF4-FFF2-40B4-BE49-F238E27FC236}">
                  <a16:creationId xmlns:a16="http://schemas.microsoft.com/office/drawing/2014/main" id="{72639856-506C-9A45-9D21-3FBB0FC5585F}"/>
                </a:ext>
              </a:extLst>
            </p:cNvPr>
            <p:cNvSpPr/>
            <p:nvPr/>
          </p:nvSpPr>
          <p:spPr>
            <a:xfrm>
              <a:off x="4103981" y="13790324"/>
              <a:ext cx="247514" cy="248250"/>
            </a:xfrm>
            <a:prstGeom prst="ellipse">
              <a:avLst/>
            </a:prstGeom>
            <a:solidFill>
              <a:schemeClr val="tx1"/>
            </a:solidFill>
            <a:ln w="19050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784;p45">
              <a:extLst>
                <a:ext uri="{FF2B5EF4-FFF2-40B4-BE49-F238E27FC236}">
                  <a16:creationId xmlns:a16="http://schemas.microsoft.com/office/drawing/2014/main" id="{D0EA1994-B2DD-7D49-B3E8-98B9373343E5}"/>
                </a:ext>
              </a:extLst>
            </p:cNvPr>
            <p:cNvSpPr/>
            <p:nvPr/>
          </p:nvSpPr>
          <p:spPr>
            <a:xfrm>
              <a:off x="4370115" y="13581890"/>
              <a:ext cx="247514" cy="248250"/>
            </a:xfrm>
            <a:prstGeom prst="ellipse">
              <a:avLst/>
            </a:prstGeom>
            <a:solidFill>
              <a:schemeClr val="tx1"/>
            </a:solidFill>
            <a:ln w="19050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1BA59F3-28BE-E448-945B-948A2908B61E}"/>
              </a:ext>
            </a:extLst>
          </p:cNvPr>
          <p:cNvGrpSpPr/>
          <p:nvPr/>
        </p:nvGrpSpPr>
        <p:grpSpPr>
          <a:xfrm>
            <a:off x="7028344" y="12420547"/>
            <a:ext cx="5452469" cy="1375203"/>
            <a:chOff x="6871267" y="10957957"/>
            <a:chExt cx="5452469" cy="1375203"/>
          </a:xfrm>
        </p:grpSpPr>
        <p:sp>
          <p:nvSpPr>
            <p:cNvPr id="364" name="Google Shape;831;p45">
              <a:extLst>
                <a:ext uri="{FF2B5EF4-FFF2-40B4-BE49-F238E27FC236}">
                  <a16:creationId xmlns:a16="http://schemas.microsoft.com/office/drawing/2014/main" id="{0A5B2CAB-BF46-E242-9C45-B2F246D77EA1}"/>
                </a:ext>
              </a:extLst>
            </p:cNvPr>
            <p:cNvSpPr/>
            <p:nvPr/>
          </p:nvSpPr>
          <p:spPr>
            <a:xfrm>
              <a:off x="11245898" y="11204588"/>
              <a:ext cx="1077838" cy="890977"/>
            </a:xfrm>
            <a:prstGeom prst="roundRect">
              <a:avLst>
                <a:gd name="adj" fmla="val 16667"/>
              </a:avLst>
            </a:prstGeom>
            <a:solidFill>
              <a:srgbClr val="FFC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Local AE</a:t>
              </a:r>
              <a:endParaRPr sz="2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EA8723FD-57A9-114A-890E-E9F7D0F036F2}"/>
                </a:ext>
              </a:extLst>
            </p:cNvPr>
            <p:cNvGrpSpPr/>
            <p:nvPr/>
          </p:nvGrpSpPr>
          <p:grpSpPr>
            <a:xfrm>
              <a:off x="6871267" y="10957957"/>
              <a:ext cx="4374631" cy="1375203"/>
              <a:chOff x="6871267" y="10957957"/>
              <a:chExt cx="4374631" cy="1375203"/>
            </a:xfrm>
          </p:grpSpPr>
          <p:sp>
            <p:nvSpPr>
              <p:cNvPr id="361" name="Google Shape;828;p45">
                <a:extLst>
                  <a:ext uri="{FF2B5EF4-FFF2-40B4-BE49-F238E27FC236}">
                    <a16:creationId xmlns:a16="http://schemas.microsoft.com/office/drawing/2014/main" id="{F3FD1523-193B-2E48-992C-41CB4C25B42C}"/>
                  </a:ext>
                </a:extLst>
              </p:cNvPr>
              <p:cNvSpPr/>
              <p:nvPr/>
            </p:nvSpPr>
            <p:spPr>
              <a:xfrm>
                <a:off x="8718433" y="10957957"/>
                <a:ext cx="2078729" cy="1375203"/>
              </a:xfrm>
              <a:prstGeom prst="rect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White-box attacks on local models</a:t>
                </a:r>
                <a:endParaRPr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62" name="Google Shape;829;p45">
                <a:extLst>
                  <a:ext uri="{FF2B5EF4-FFF2-40B4-BE49-F238E27FC236}">
                    <a16:creationId xmlns:a16="http://schemas.microsoft.com/office/drawing/2014/main" id="{ECC043FD-DBCF-9E41-844E-02B65DB75259}"/>
                  </a:ext>
                </a:extLst>
              </p:cNvPr>
              <p:cNvSpPr/>
              <p:nvPr/>
            </p:nvSpPr>
            <p:spPr>
              <a:xfrm>
                <a:off x="6871267" y="11125457"/>
                <a:ext cx="1527297" cy="1040203"/>
              </a:xfrm>
              <a:prstGeom prst="roundRect">
                <a:avLst>
                  <a:gd name="adj" fmla="val 16667"/>
                </a:avLst>
              </a:prstGeom>
              <a:solidFill>
                <a:srgbClr val="00B0F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Input</a:t>
                </a:r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Image</a:t>
                </a:r>
                <a:endParaRPr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363" name="Google Shape;830;p45">
                <a:extLst>
                  <a:ext uri="{FF2B5EF4-FFF2-40B4-BE49-F238E27FC236}">
                    <a16:creationId xmlns:a16="http://schemas.microsoft.com/office/drawing/2014/main" id="{3C281B45-6C3E-EF47-B730-8225ED09BBF4}"/>
                  </a:ext>
                </a:extLst>
              </p:cNvPr>
              <p:cNvCxnSpPr>
                <a:cxnSpLocks/>
                <a:stCxn id="362" idx="3"/>
                <a:endCxn id="361" idx="1"/>
              </p:cNvCxnSpPr>
              <p:nvPr/>
            </p:nvCxnSpPr>
            <p:spPr>
              <a:xfrm>
                <a:off x="8398564" y="11645559"/>
                <a:ext cx="319869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365" name="Google Shape;832;p45">
                <a:extLst>
                  <a:ext uri="{FF2B5EF4-FFF2-40B4-BE49-F238E27FC236}">
                    <a16:creationId xmlns:a16="http://schemas.microsoft.com/office/drawing/2014/main" id="{E69E3255-C351-7144-8FA2-CB2A3268352F}"/>
                  </a:ext>
                </a:extLst>
              </p:cNvPr>
              <p:cNvCxnSpPr>
                <a:cxnSpLocks/>
                <a:stCxn id="361" idx="3"/>
                <a:endCxn id="364" idx="1"/>
              </p:cNvCxnSpPr>
              <p:nvPr/>
            </p:nvCxnSpPr>
            <p:spPr>
              <a:xfrm>
                <a:off x="10797162" y="11645559"/>
                <a:ext cx="448736" cy="4518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</p:grp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E8DFF777-3FCC-314E-ACBA-3BBB4BC8BA7B}"/>
              </a:ext>
            </a:extLst>
          </p:cNvPr>
          <p:cNvGrpSpPr/>
          <p:nvPr/>
        </p:nvGrpSpPr>
        <p:grpSpPr>
          <a:xfrm>
            <a:off x="6937512" y="16842262"/>
            <a:ext cx="5574522" cy="3185375"/>
            <a:chOff x="6651880" y="14527787"/>
            <a:chExt cx="5574522" cy="3185375"/>
          </a:xfrm>
        </p:grpSpPr>
        <p:sp>
          <p:nvSpPr>
            <p:cNvPr id="366" name="Google Shape;833;p45">
              <a:extLst>
                <a:ext uri="{FF2B5EF4-FFF2-40B4-BE49-F238E27FC236}">
                  <a16:creationId xmlns:a16="http://schemas.microsoft.com/office/drawing/2014/main" id="{088EA2FB-80FF-4945-833C-559EBF81BFA6}"/>
                </a:ext>
              </a:extLst>
            </p:cNvPr>
            <p:cNvSpPr/>
            <p:nvPr/>
          </p:nvSpPr>
          <p:spPr>
            <a:xfrm>
              <a:off x="7982137" y="14527787"/>
              <a:ext cx="3263761" cy="1567396"/>
            </a:xfrm>
            <a:prstGeom prst="rect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Gradient attacks on target model with estimated gradient from queries</a:t>
              </a:r>
              <a:endParaRPr sz="2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67" name="Google Shape;834;p45">
              <a:extLst>
                <a:ext uri="{FF2B5EF4-FFF2-40B4-BE49-F238E27FC236}">
                  <a16:creationId xmlns:a16="http://schemas.microsoft.com/office/drawing/2014/main" id="{4E4FB3D2-6FFD-2F40-934E-46F059F03D5C}"/>
                </a:ext>
              </a:extLst>
            </p:cNvPr>
            <p:cNvSpPr/>
            <p:nvPr/>
          </p:nvSpPr>
          <p:spPr>
            <a:xfrm>
              <a:off x="6651880" y="14916722"/>
              <a:ext cx="1105350" cy="776325"/>
            </a:xfrm>
            <a:prstGeom prst="roundRect">
              <a:avLst>
                <a:gd name="adj" fmla="val 16667"/>
              </a:avLst>
            </a:prstGeom>
            <a:solidFill>
              <a:srgbClr val="00B0F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Input Image</a:t>
              </a:r>
              <a:endParaRPr sz="2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68" name="Google Shape;835;p45">
              <a:extLst>
                <a:ext uri="{FF2B5EF4-FFF2-40B4-BE49-F238E27FC236}">
                  <a16:creationId xmlns:a16="http://schemas.microsoft.com/office/drawing/2014/main" id="{407AE657-28EA-7C4D-9CA0-45DA13E8C98B}"/>
                </a:ext>
              </a:extLst>
            </p:cNvPr>
            <p:cNvSpPr/>
            <p:nvPr/>
          </p:nvSpPr>
          <p:spPr>
            <a:xfrm>
              <a:off x="11535002" y="14996476"/>
              <a:ext cx="691400" cy="642414"/>
            </a:xfrm>
            <a:prstGeom prst="roundRect">
              <a:avLst>
                <a:gd name="adj" fmla="val 16667"/>
              </a:avLst>
            </a:prstGeom>
            <a:solidFill>
              <a:srgbClr val="C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AE</a:t>
              </a:r>
              <a:endParaRPr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369" name="Google Shape;836;p45">
              <a:extLst>
                <a:ext uri="{FF2B5EF4-FFF2-40B4-BE49-F238E27FC236}">
                  <a16:creationId xmlns:a16="http://schemas.microsoft.com/office/drawing/2014/main" id="{63F2FA55-ED26-314B-8544-216AE1D7BCCF}"/>
                </a:ext>
              </a:extLst>
            </p:cNvPr>
            <p:cNvCxnSpPr>
              <a:cxnSpLocks/>
              <a:stCxn id="366" idx="3"/>
              <a:endCxn id="368" idx="1"/>
            </p:cNvCxnSpPr>
            <p:nvPr/>
          </p:nvCxnSpPr>
          <p:spPr>
            <a:xfrm>
              <a:off x="11245898" y="15311485"/>
              <a:ext cx="289104" cy="6198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70" name="Google Shape;837;p45">
              <a:extLst>
                <a:ext uri="{FF2B5EF4-FFF2-40B4-BE49-F238E27FC236}">
                  <a16:creationId xmlns:a16="http://schemas.microsoft.com/office/drawing/2014/main" id="{F37CE3DC-9F51-2246-BB91-69150EA6F8A2}"/>
                </a:ext>
              </a:extLst>
            </p:cNvPr>
            <p:cNvCxnSpPr>
              <a:cxnSpLocks/>
              <a:stCxn id="367" idx="3"/>
              <a:endCxn id="366" idx="1"/>
            </p:cNvCxnSpPr>
            <p:nvPr/>
          </p:nvCxnSpPr>
          <p:spPr>
            <a:xfrm>
              <a:off x="7757230" y="15304885"/>
              <a:ext cx="224907" cy="6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371" name="Google Shape;838;p45">
              <a:extLst>
                <a:ext uri="{FF2B5EF4-FFF2-40B4-BE49-F238E27FC236}">
                  <a16:creationId xmlns:a16="http://schemas.microsoft.com/office/drawing/2014/main" id="{0F11898B-1AA0-6F42-A781-9E077A84AF21}"/>
                </a:ext>
              </a:extLst>
            </p:cNvPr>
            <p:cNvSpPr txBox="1"/>
            <p:nvPr/>
          </p:nvSpPr>
          <p:spPr>
            <a:xfrm rot="16200000">
              <a:off x="8595847" y="16485605"/>
              <a:ext cx="1115962" cy="3950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dirty="0">
                  <a:solidFill>
                    <a:srgbClr val="CCCCC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predict</a:t>
              </a:r>
              <a:endParaRPr sz="2000" dirty="0">
                <a:solidFill>
                  <a:srgbClr val="CCCCCC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372" name="Google Shape;839;p45">
              <a:extLst>
                <a:ext uri="{FF2B5EF4-FFF2-40B4-BE49-F238E27FC236}">
                  <a16:creationId xmlns:a16="http://schemas.microsoft.com/office/drawing/2014/main" id="{D9C21EDE-2239-F745-95F0-2E86EC3EC3C1}"/>
                </a:ext>
              </a:extLst>
            </p:cNvPr>
            <p:cNvSpPr txBox="1"/>
            <p:nvPr/>
          </p:nvSpPr>
          <p:spPr>
            <a:xfrm rot="16200000">
              <a:off x="7717444" y="16446125"/>
              <a:ext cx="1109650" cy="46774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dirty="0">
                  <a:solidFill>
                    <a:srgbClr val="CCCCC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query</a:t>
              </a:r>
              <a:endParaRPr sz="2000" dirty="0">
                <a:solidFill>
                  <a:srgbClr val="CCCCCC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373" name="Google Shape;840;p45">
              <a:extLst>
                <a:ext uri="{FF2B5EF4-FFF2-40B4-BE49-F238E27FC236}">
                  <a16:creationId xmlns:a16="http://schemas.microsoft.com/office/drawing/2014/main" id="{715A113B-A2D5-B84F-8AC6-54DC51BE9DBE}"/>
                </a:ext>
              </a:extLst>
            </p:cNvPr>
            <p:cNvSpPr/>
            <p:nvPr/>
          </p:nvSpPr>
          <p:spPr>
            <a:xfrm>
              <a:off x="8202668" y="17132589"/>
              <a:ext cx="3071685" cy="580573"/>
            </a:xfrm>
            <a:prstGeom prst="rect">
              <a:avLst/>
            </a:prstGeom>
            <a:solidFill>
              <a:srgbClr val="EFEFEF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dirty="0">
                  <a:solidFill>
                    <a:srgbClr val="CCCCC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Target Model</a:t>
              </a:r>
              <a:endParaRPr sz="2000" dirty="0">
                <a:solidFill>
                  <a:srgbClr val="CCCCCC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375" name="Google Shape;842;p45">
              <a:extLst>
                <a:ext uri="{FF2B5EF4-FFF2-40B4-BE49-F238E27FC236}">
                  <a16:creationId xmlns:a16="http://schemas.microsoft.com/office/drawing/2014/main" id="{D47A0051-F8DF-AE44-8227-3B4A48ADAEA5}"/>
                </a:ext>
              </a:extLst>
            </p:cNvPr>
            <p:cNvSpPr/>
            <p:nvPr/>
          </p:nvSpPr>
          <p:spPr>
            <a:xfrm rot="14522247">
              <a:off x="8296958" y="16572538"/>
              <a:ext cx="1325792" cy="593693"/>
            </a:xfrm>
            <a:prstGeom prst="arc">
              <a:avLst>
                <a:gd name="adj1" fmla="val 16200000"/>
                <a:gd name="adj2" fmla="val 355654"/>
              </a:avLst>
            </a:prstGeom>
            <a:ln>
              <a:solidFill>
                <a:schemeClr val="accent1"/>
              </a:solidFill>
              <a:headEnd type="triangle" w="lg" len="lg"/>
              <a:tailEnd type="none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847;p45">
              <a:extLst>
                <a:ext uri="{FF2B5EF4-FFF2-40B4-BE49-F238E27FC236}">
                  <a16:creationId xmlns:a16="http://schemas.microsoft.com/office/drawing/2014/main" id="{7D081D60-5F40-324F-84E4-609C12AF7331}"/>
                </a:ext>
              </a:extLst>
            </p:cNvPr>
            <p:cNvSpPr txBox="1"/>
            <p:nvPr/>
          </p:nvSpPr>
          <p:spPr>
            <a:xfrm>
              <a:off x="9369482" y="16352883"/>
              <a:ext cx="823556" cy="50668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b="1" dirty="0">
                  <a:solidFill>
                    <a:schemeClr val="accent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...</a:t>
              </a:r>
              <a:endParaRPr sz="3000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81" name="Google Shape;842;p45">
              <a:extLst>
                <a:ext uri="{FF2B5EF4-FFF2-40B4-BE49-F238E27FC236}">
                  <a16:creationId xmlns:a16="http://schemas.microsoft.com/office/drawing/2014/main" id="{79A2B2C7-B25B-0744-AE68-6DF11B56C263}"/>
                </a:ext>
              </a:extLst>
            </p:cNvPr>
            <p:cNvSpPr/>
            <p:nvPr/>
          </p:nvSpPr>
          <p:spPr>
            <a:xfrm rot="3573668">
              <a:off x="7882573" y="16113826"/>
              <a:ext cx="1325792" cy="593693"/>
            </a:xfrm>
            <a:prstGeom prst="arc">
              <a:avLst>
                <a:gd name="adj1" fmla="val 16200000"/>
                <a:gd name="adj2" fmla="val 355654"/>
              </a:avLst>
            </a:prstGeom>
            <a:ln>
              <a:solidFill>
                <a:schemeClr val="accent1"/>
              </a:solidFill>
              <a:headEnd type="triangle" w="lg" len="lg"/>
              <a:tailEnd type="none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842;p45">
              <a:extLst>
                <a:ext uri="{FF2B5EF4-FFF2-40B4-BE49-F238E27FC236}">
                  <a16:creationId xmlns:a16="http://schemas.microsoft.com/office/drawing/2014/main" id="{18698C78-CD45-9942-BB85-D132584E66CE}"/>
                </a:ext>
              </a:extLst>
            </p:cNvPr>
            <p:cNvSpPr/>
            <p:nvPr/>
          </p:nvSpPr>
          <p:spPr>
            <a:xfrm rot="14522247">
              <a:off x="10275575" y="16529827"/>
              <a:ext cx="1325792" cy="593693"/>
            </a:xfrm>
            <a:prstGeom prst="arc">
              <a:avLst>
                <a:gd name="adj1" fmla="val 16200000"/>
                <a:gd name="adj2" fmla="val 355654"/>
              </a:avLst>
            </a:prstGeom>
            <a:ln>
              <a:solidFill>
                <a:schemeClr val="accent1"/>
              </a:solidFill>
              <a:headEnd type="triangle" w="lg" len="lg"/>
              <a:tailEnd type="none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842;p45">
              <a:extLst>
                <a:ext uri="{FF2B5EF4-FFF2-40B4-BE49-F238E27FC236}">
                  <a16:creationId xmlns:a16="http://schemas.microsoft.com/office/drawing/2014/main" id="{4B0276A4-0A35-254F-9038-34763EB36F57}"/>
                </a:ext>
              </a:extLst>
            </p:cNvPr>
            <p:cNvSpPr/>
            <p:nvPr/>
          </p:nvSpPr>
          <p:spPr>
            <a:xfrm rot="3573668">
              <a:off x="9911561" y="16056037"/>
              <a:ext cx="1325792" cy="593693"/>
            </a:xfrm>
            <a:prstGeom prst="arc">
              <a:avLst>
                <a:gd name="adj1" fmla="val 16200000"/>
                <a:gd name="adj2" fmla="val 355654"/>
              </a:avLst>
            </a:prstGeom>
            <a:ln>
              <a:solidFill>
                <a:schemeClr val="accent1"/>
              </a:solidFill>
              <a:headEnd type="triangle" w="lg" len="lg"/>
              <a:tailEnd type="none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839;p45">
              <a:extLst>
                <a:ext uri="{FF2B5EF4-FFF2-40B4-BE49-F238E27FC236}">
                  <a16:creationId xmlns:a16="http://schemas.microsoft.com/office/drawing/2014/main" id="{5B3B977C-C946-A14A-8D2E-B447DACC80B7}"/>
                </a:ext>
              </a:extLst>
            </p:cNvPr>
            <p:cNvSpPr txBox="1"/>
            <p:nvPr/>
          </p:nvSpPr>
          <p:spPr>
            <a:xfrm rot="16200000">
              <a:off x="9699548" y="16398517"/>
              <a:ext cx="1109650" cy="46774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dirty="0">
                  <a:solidFill>
                    <a:srgbClr val="CCCCC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query</a:t>
              </a:r>
              <a:endParaRPr sz="2000" dirty="0">
                <a:solidFill>
                  <a:srgbClr val="CCCCCC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385" name="Google Shape;838;p45">
              <a:extLst>
                <a:ext uri="{FF2B5EF4-FFF2-40B4-BE49-F238E27FC236}">
                  <a16:creationId xmlns:a16="http://schemas.microsoft.com/office/drawing/2014/main" id="{A2E4B88F-C47A-3A4D-96B5-C6463C3ABCA0}"/>
                </a:ext>
              </a:extLst>
            </p:cNvPr>
            <p:cNvSpPr txBox="1"/>
            <p:nvPr/>
          </p:nvSpPr>
          <p:spPr>
            <a:xfrm rot="16200000">
              <a:off x="10578036" y="16455044"/>
              <a:ext cx="1115962" cy="3950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dirty="0">
                  <a:solidFill>
                    <a:srgbClr val="CCCCCC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predict</a:t>
              </a:r>
              <a:endParaRPr sz="2000" dirty="0">
                <a:solidFill>
                  <a:srgbClr val="CCCCCC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sp>
        <p:nvSpPr>
          <p:cNvPr id="387" name="TextBox 386">
            <a:extLst>
              <a:ext uri="{FF2B5EF4-FFF2-40B4-BE49-F238E27FC236}">
                <a16:creationId xmlns:a16="http://schemas.microsoft.com/office/drawing/2014/main" id="{DED30FF7-992F-6848-8B23-3D2BD6B22D26}"/>
              </a:ext>
            </a:extLst>
          </p:cNvPr>
          <p:cNvSpPr txBox="1"/>
          <p:nvPr/>
        </p:nvSpPr>
        <p:spPr>
          <a:xfrm>
            <a:off x="565943" y="10660864"/>
            <a:ext cx="54266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Search Space of Transfer Attack</a:t>
            </a:r>
          </a:p>
        </p:txBody>
      </p:sp>
      <p:sp>
        <p:nvSpPr>
          <p:cNvPr id="388" name="TextBox 387">
            <a:extLst>
              <a:ext uri="{FF2B5EF4-FFF2-40B4-BE49-F238E27FC236}">
                <a16:creationId xmlns:a16="http://schemas.microsoft.com/office/drawing/2014/main" id="{5B19CAFA-657A-774B-9EE3-B330BB99EDC9}"/>
              </a:ext>
            </a:extLst>
          </p:cNvPr>
          <p:cNvSpPr txBox="1"/>
          <p:nvPr/>
        </p:nvSpPr>
        <p:spPr>
          <a:xfrm>
            <a:off x="7090189" y="10664713"/>
            <a:ext cx="54266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 of Transfer Attack</a:t>
            </a:r>
          </a:p>
        </p:txBody>
      </p:sp>
      <p:sp>
        <p:nvSpPr>
          <p:cNvPr id="744" name="Google Shape;124;p4">
            <a:extLst>
              <a:ext uri="{FF2B5EF4-FFF2-40B4-BE49-F238E27FC236}">
                <a16:creationId xmlns:a16="http://schemas.microsoft.com/office/drawing/2014/main" id="{54674ABE-224C-E34A-9933-892957653242}"/>
              </a:ext>
            </a:extLst>
          </p:cNvPr>
          <p:cNvSpPr txBox="1">
            <a:spLocks/>
          </p:cNvSpPr>
          <p:nvPr/>
        </p:nvSpPr>
        <p:spPr>
          <a:xfrm>
            <a:off x="27796556" y="18524116"/>
            <a:ext cx="6993888" cy="8227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26148" algn="l" rtl="0">
              <a:lnSpc>
                <a:spcPct val="100000"/>
              </a:lnSpc>
              <a:spcBef>
                <a:spcPts val="622"/>
              </a:spcBef>
              <a:spcAft>
                <a:spcPts val="0"/>
              </a:spcAft>
              <a:buClr>
                <a:srgbClr val="10253F"/>
              </a:buClr>
              <a:buSzPts val="3111"/>
              <a:buFont typeface="Arial"/>
              <a:buChar char="•"/>
              <a:defRPr sz="3111" b="0" i="0" u="none" strike="noStrike" cap="none">
                <a:solidFill>
                  <a:srgbClr val="1025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79094" algn="l" rtl="0">
              <a:lnSpc>
                <a:spcPct val="100000"/>
              </a:lnSpc>
              <a:spcBef>
                <a:spcPts val="474"/>
              </a:spcBef>
              <a:spcAft>
                <a:spcPts val="0"/>
              </a:spcAft>
              <a:buClr>
                <a:srgbClr val="10253F"/>
              </a:buClr>
              <a:buSzPts val="2370"/>
              <a:buFont typeface="Arial"/>
              <a:buChar char="–"/>
              <a:defRPr sz="2370" b="0" i="0" u="none" strike="noStrike" cap="none">
                <a:solidFill>
                  <a:srgbClr val="1025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63410" algn="l" rtl="0">
              <a:lnSpc>
                <a:spcPct val="100000"/>
              </a:lnSpc>
              <a:spcBef>
                <a:spcPts val="425"/>
              </a:spcBef>
              <a:spcAft>
                <a:spcPts val="0"/>
              </a:spcAft>
              <a:buClr>
                <a:srgbClr val="10253F"/>
              </a:buClr>
              <a:buSzPts val="2123"/>
              <a:buFont typeface="Arial"/>
              <a:buChar char="•"/>
              <a:defRPr sz="2123" b="0" i="0" u="none" strike="noStrike" cap="none">
                <a:solidFill>
                  <a:srgbClr val="1025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1503" algn="l" rtl="0">
              <a:lnSpc>
                <a:spcPct val="100000"/>
              </a:lnSpc>
              <a:spcBef>
                <a:spcPts val="356"/>
              </a:spcBef>
              <a:spcAft>
                <a:spcPts val="0"/>
              </a:spcAft>
              <a:buClr>
                <a:srgbClr val="10253F"/>
              </a:buClr>
              <a:buSzPts val="1778"/>
              <a:buFont typeface="Arial"/>
              <a:buChar char="–"/>
              <a:defRPr sz="1778" b="0" i="0" u="none" strike="noStrike" cap="none">
                <a:solidFill>
                  <a:srgbClr val="1025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1503" algn="l" rtl="0">
              <a:lnSpc>
                <a:spcPct val="100000"/>
              </a:lnSpc>
              <a:spcBef>
                <a:spcPts val="356"/>
              </a:spcBef>
              <a:spcAft>
                <a:spcPts val="0"/>
              </a:spcAft>
              <a:buClr>
                <a:srgbClr val="10253F"/>
              </a:buClr>
              <a:buSzPts val="1778"/>
              <a:buFont typeface="Arial"/>
              <a:buChar char="»"/>
              <a:defRPr sz="1778" b="0" i="0" u="none" strike="noStrike" cap="none">
                <a:solidFill>
                  <a:srgbClr val="1025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95236" algn="l" rtl="0">
              <a:lnSpc>
                <a:spcPct val="100000"/>
              </a:lnSpc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4199"/>
              <a:buFont typeface="Arial"/>
              <a:buChar char="•"/>
              <a:defRPr sz="41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95236" algn="l" rtl="0">
              <a:lnSpc>
                <a:spcPct val="100000"/>
              </a:lnSpc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4199"/>
              <a:buFont typeface="Arial"/>
              <a:buChar char="•"/>
              <a:defRPr sz="41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95236" algn="l" rtl="0">
              <a:lnSpc>
                <a:spcPct val="100000"/>
              </a:lnSpc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4199"/>
              <a:buFont typeface="Arial"/>
              <a:buChar char="•"/>
              <a:defRPr sz="41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95236" algn="l" rtl="0">
              <a:lnSpc>
                <a:spcPct val="100000"/>
              </a:lnSpc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4199"/>
              <a:buFont typeface="Arial"/>
              <a:buChar char="•"/>
              <a:defRPr sz="41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270940" indent="-73392" algn="ctr">
              <a:spcBef>
                <a:spcPts val="0"/>
              </a:spcBef>
              <a:buNone/>
            </a:pP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Times New Roman"/>
                <a:cs typeface="Times New Roman"/>
                <a:sym typeface="Times New Roman"/>
              </a:rPr>
              <a:t>AutoZOOM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Times New Roman"/>
                <a:cs typeface="Times New Roman"/>
                <a:sym typeface="Times New Roman"/>
              </a:rPr>
              <a:t> 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Times New Roman"/>
                <a:cs typeface="Times New Roman"/>
                <a:sym typeface="Times New Roman"/>
              </a:rPr>
              <a:t>gradient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Times New Roman"/>
                <a:cs typeface="Times New Roman"/>
                <a:sym typeface="Times New Roman"/>
              </a:rPr>
              <a:t> 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Times New Roman"/>
                <a:cs typeface="Times New Roman"/>
                <a:sym typeface="Times New Roman"/>
              </a:rPr>
              <a:t>attack on robust CIFAR10 model, local models are 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Times New Roman"/>
                <a:cs typeface="Times New Roman"/>
                <a:sym typeface="Times New Roman"/>
              </a:rPr>
              <a:t>normal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Times New Roman"/>
                <a:cs typeface="Times New Roman"/>
                <a:sym typeface="Times New Roman"/>
              </a:rPr>
              <a:t> models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Times New Roman"/>
              <a:cs typeface="Times New Roman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412" y="993526"/>
            <a:ext cx="6335715" cy="1533301"/>
          </a:xfrm>
          <a:prstGeom prst="rect">
            <a:avLst/>
          </a:prstGeom>
        </p:spPr>
      </p:pic>
      <p:grpSp>
        <p:nvGrpSpPr>
          <p:cNvPr id="323" name="Group 322">
            <a:extLst>
              <a:ext uri="{FF2B5EF4-FFF2-40B4-BE49-F238E27FC236}">
                <a16:creationId xmlns:a16="http://schemas.microsoft.com/office/drawing/2014/main" id="{8C04553D-C4C1-604B-82EC-9B8021876242}"/>
              </a:ext>
            </a:extLst>
          </p:cNvPr>
          <p:cNvGrpSpPr/>
          <p:nvPr/>
        </p:nvGrpSpPr>
        <p:grpSpPr>
          <a:xfrm>
            <a:off x="427818" y="11491673"/>
            <a:ext cx="6398098" cy="3508184"/>
            <a:chOff x="608859" y="11481266"/>
            <a:chExt cx="5879998" cy="3508184"/>
          </a:xfrm>
        </p:grpSpPr>
        <p:sp>
          <p:nvSpPr>
            <p:cNvPr id="324" name="Google Shape;780;p45">
              <a:extLst>
                <a:ext uri="{FF2B5EF4-FFF2-40B4-BE49-F238E27FC236}">
                  <a16:creationId xmlns:a16="http://schemas.microsoft.com/office/drawing/2014/main" id="{C6C6517A-4A11-F64F-9B8D-F8B349BB3CF2}"/>
                </a:ext>
              </a:extLst>
            </p:cNvPr>
            <p:cNvSpPr/>
            <p:nvPr/>
          </p:nvSpPr>
          <p:spPr>
            <a:xfrm>
              <a:off x="788239" y="11481266"/>
              <a:ext cx="5700618" cy="3508184"/>
            </a:xfrm>
            <a:prstGeom prst="rect">
              <a:avLst/>
            </a:prstGeom>
            <a:noFill/>
            <a:ln w="63500" cap="flat" cmpd="sng">
              <a:solidFill>
                <a:srgbClr val="D9D9D9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5" name="Google Shape;783;p45">
              <a:extLst>
                <a:ext uri="{FF2B5EF4-FFF2-40B4-BE49-F238E27FC236}">
                  <a16:creationId xmlns:a16="http://schemas.microsoft.com/office/drawing/2014/main" id="{094B9C63-0C2F-B44C-BC9B-948B01509DE0}"/>
                </a:ext>
              </a:extLst>
            </p:cNvPr>
            <p:cNvGrpSpPr/>
            <p:nvPr/>
          </p:nvGrpSpPr>
          <p:grpSpPr>
            <a:xfrm>
              <a:off x="608859" y="13417765"/>
              <a:ext cx="1830357" cy="1190846"/>
              <a:chOff x="4687781" y="2920005"/>
              <a:chExt cx="593700" cy="401851"/>
            </a:xfrm>
          </p:grpSpPr>
          <p:sp>
            <p:nvSpPr>
              <p:cNvPr id="344" name="Google Shape;784;p45">
                <a:extLst>
                  <a:ext uri="{FF2B5EF4-FFF2-40B4-BE49-F238E27FC236}">
                    <a16:creationId xmlns:a16="http://schemas.microsoft.com/office/drawing/2014/main" id="{66BBBC19-8156-F140-96A9-C25545EC15FC}"/>
                  </a:ext>
                </a:extLst>
              </p:cNvPr>
              <p:cNvSpPr/>
              <p:nvPr/>
            </p:nvSpPr>
            <p:spPr>
              <a:xfrm>
                <a:off x="4918305" y="2920005"/>
                <a:ext cx="111300" cy="117900"/>
              </a:xfrm>
              <a:prstGeom prst="ellipse">
                <a:avLst/>
              </a:prstGeom>
              <a:solidFill>
                <a:srgbClr val="0070C0"/>
              </a:solidFill>
              <a:ln w="19050" cap="flat" cmpd="sng">
                <a:solidFill>
                  <a:srgbClr val="0070C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785;p45">
                <a:extLst>
                  <a:ext uri="{FF2B5EF4-FFF2-40B4-BE49-F238E27FC236}">
                    <a16:creationId xmlns:a16="http://schemas.microsoft.com/office/drawing/2014/main" id="{7B035335-D1D7-EE46-ABA0-104B0024F2AC}"/>
                  </a:ext>
                </a:extLst>
              </p:cNvPr>
              <p:cNvSpPr txBox="1"/>
              <p:nvPr/>
            </p:nvSpPr>
            <p:spPr>
              <a:xfrm>
                <a:off x="4687781" y="3116889"/>
                <a:ext cx="593700" cy="20496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Input Seed</a:t>
                </a:r>
                <a:endParaRPr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326" name="Group 325">
              <a:extLst>
                <a:ext uri="{FF2B5EF4-FFF2-40B4-BE49-F238E27FC236}">
                  <a16:creationId xmlns:a16="http://schemas.microsoft.com/office/drawing/2014/main" id="{61935B3E-30AC-ED40-91C9-A7CFED19E1DD}"/>
                </a:ext>
              </a:extLst>
            </p:cNvPr>
            <p:cNvGrpSpPr/>
            <p:nvPr/>
          </p:nvGrpSpPr>
          <p:grpSpPr>
            <a:xfrm>
              <a:off x="3762656" y="11917868"/>
              <a:ext cx="2612479" cy="1682088"/>
              <a:chOff x="2755643" y="12380264"/>
              <a:chExt cx="2612479" cy="1682088"/>
            </a:xfrm>
          </p:grpSpPr>
          <p:sp>
            <p:nvSpPr>
              <p:cNvPr id="340" name="Google Shape;781;p45">
                <a:extLst>
                  <a:ext uri="{FF2B5EF4-FFF2-40B4-BE49-F238E27FC236}">
                    <a16:creationId xmlns:a16="http://schemas.microsoft.com/office/drawing/2014/main" id="{CFFEEF5C-CBAB-9048-8B37-3C90CD828B29}"/>
                  </a:ext>
                </a:extLst>
              </p:cNvPr>
              <p:cNvSpPr/>
              <p:nvPr/>
            </p:nvSpPr>
            <p:spPr>
              <a:xfrm>
                <a:off x="2755643" y="12380264"/>
                <a:ext cx="2612479" cy="1682088"/>
              </a:xfrm>
              <a:custGeom>
                <a:avLst/>
                <a:gdLst/>
                <a:ahLst/>
                <a:cxnLst/>
                <a:rect l="l" t="t" r="r" b="b"/>
                <a:pathLst>
                  <a:path w="47782" h="35373" extrusionOk="0">
                    <a:moveTo>
                      <a:pt x="15561" y="804"/>
                    </a:moveTo>
                    <a:cubicBezTo>
                      <a:pt x="11644" y="1357"/>
                      <a:pt x="8555" y="1218"/>
                      <a:pt x="6988" y="3845"/>
                    </a:cubicBezTo>
                    <a:cubicBezTo>
                      <a:pt x="5421" y="6472"/>
                      <a:pt x="7311" y="13570"/>
                      <a:pt x="6159" y="16566"/>
                    </a:cubicBezTo>
                    <a:cubicBezTo>
                      <a:pt x="5007" y="19562"/>
                      <a:pt x="-524" y="19608"/>
                      <a:pt x="75" y="21820"/>
                    </a:cubicBezTo>
                    <a:cubicBezTo>
                      <a:pt x="674" y="24032"/>
                      <a:pt x="7219" y="28964"/>
                      <a:pt x="9754" y="29840"/>
                    </a:cubicBezTo>
                    <a:cubicBezTo>
                      <a:pt x="12289" y="30716"/>
                      <a:pt x="13348" y="27259"/>
                      <a:pt x="15284" y="27074"/>
                    </a:cubicBezTo>
                    <a:cubicBezTo>
                      <a:pt x="17220" y="26890"/>
                      <a:pt x="20677" y="27581"/>
                      <a:pt x="21368" y="28733"/>
                    </a:cubicBezTo>
                    <a:cubicBezTo>
                      <a:pt x="22059" y="29885"/>
                      <a:pt x="19109" y="32927"/>
                      <a:pt x="19432" y="33987"/>
                    </a:cubicBezTo>
                    <a:cubicBezTo>
                      <a:pt x="19755" y="35047"/>
                      <a:pt x="21783" y="35785"/>
                      <a:pt x="23304" y="35094"/>
                    </a:cubicBezTo>
                    <a:cubicBezTo>
                      <a:pt x="24825" y="34403"/>
                      <a:pt x="27222" y="31638"/>
                      <a:pt x="28558" y="29840"/>
                    </a:cubicBezTo>
                    <a:cubicBezTo>
                      <a:pt x="29895" y="28043"/>
                      <a:pt x="29987" y="25415"/>
                      <a:pt x="31323" y="24309"/>
                    </a:cubicBezTo>
                    <a:cubicBezTo>
                      <a:pt x="32660" y="23203"/>
                      <a:pt x="34780" y="22281"/>
                      <a:pt x="36577" y="23203"/>
                    </a:cubicBezTo>
                    <a:cubicBezTo>
                      <a:pt x="38375" y="24125"/>
                      <a:pt x="40265" y="31038"/>
                      <a:pt x="42108" y="29840"/>
                    </a:cubicBezTo>
                    <a:cubicBezTo>
                      <a:pt x="43952" y="28642"/>
                      <a:pt x="47223" y="19839"/>
                      <a:pt x="47638" y="16013"/>
                    </a:cubicBezTo>
                    <a:cubicBezTo>
                      <a:pt x="48053" y="12188"/>
                      <a:pt x="47455" y="9468"/>
                      <a:pt x="44597" y="6887"/>
                    </a:cubicBezTo>
                    <a:cubicBezTo>
                      <a:pt x="41740" y="4306"/>
                      <a:pt x="35332" y="1541"/>
                      <a:pt x="30493" y="527"/>
                    </a:cubicBezTo>
                    <a:cubicBezTo>
                      <a:pt x="25654" y="-487"/>
                      <a:pt x="19479" y="251"/>
                      <a:pt x="15561" y="804"/>
                    </a:cubicBezTo>
                    <a:close/>
                  </a:path>
                </a:pathLst>
              </a:custGeom>
              <a:solidFill>
                <a:srgbClr val="F4CCCC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341" name="Google Shape;782;p45">
                <a:extLst>
                  <a:ext uri="{FF2B5EF4-FFF2-40B4-BE49-F238E27FC236}">
                    <a16:creationId xmlns:a16="http://schemas.microsoft.com/office/drawing/2014/main" id="{3F02A59D-7405-2F4E-A17D-CC2D267D5685}"/>
                  </a:ext>
                </a:extLst>
              </p:cNvPr>
              <p:cNvSpPr txBox="1"/>
              <p:nvPr/>
            </p:nvSpPr>
            <p:spPr>
              <a:xfrm>
                <a:off x="3928270" y="12610929"/>
                <a:ext cx="1325675" cy="81136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dirty="0">
                    <a:solidFill>
                      <a:schemeClr val="dk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  <a:t>Target Region</a:t>
                </a:r>
                <a:endParaRPr sz="2000" dirty="0"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342" name="Google Shape;817;p45">
                <a:extLst>
                  <a:ext uri="{FF2B5EF4-FFF2-40B4-BE49-F238E27FC236}">
                    <a16:creationId xmlns:a16="http://schemas.microsoft.com/office/drawing/2014/main" id="{91BB94A2-EA1C-D244-80DD-8528E46BA76A}"/>
                  </a:ext>
                </a:extLst>
              </p:cNvPr>
              <p:cNvSpPr txBox="1"/>
              <p:nvPr/>
            </p:nvSpPr>
            <p:spPr>
              <a:xfrm>
                <a:off x="2845071" y="13085088"/>
                <a:ext cx="1263441" cy="58181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dirty="0">
                    <a:latin typeface="Times New Roman"/>
                    <a:ea typeface="Times New Roman"/>
                    <a:cs typeface="Times New Roman"/>
                    <a:sym typeface="Times New Roman"/>
                  </a:rPr>
                  <a:t>Local AE</a:t>
                </a:r>
                <a:endParaRPr sz="2000" dirty="0"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343" name="Google Shape;784;p45">
                <a:extLst>
                  <a:ext uri="{FF2B5EF4-FFF2-40B4-BE49-F238E27FC236}">
                    <a16:creationId xmlns:a16="http://schemas.microsoft.com/office/drawing/2014/main" id="{16BAB219-5747-BD4A-9BF1-AD25FBA337E8}"/>
                  </a:ext>
                </a:extLst>
              </p:cNvPr>
              <p:cNvSpPr/>
              <p:nvPr/>
            </p:nvSpPr>
            <p:spPr>
              <a:xfrm>
                <a:off x="3156111" y="12877891"/>
                <a:ext cx="343134" cy="349385"/>
              </a:xfrm>
              <a:prstGeom prst="ellipse">
                <a:avLst/>
              </a:prstGeom>
              <a:solidFill>
                <a:srgbClr val="FFC000"/>
              </a:solidFill>
              <a:ln w="19050" cap="flat" cmpd="sng">
                <a:solidFill>
                  <a:srgbClr val="FFC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27" name="Google Shape;785;p45">
              <a:extLst>
                <a:ext uri="{FF2B5EF4-FFF2-40B4-BE49-F238E27FC236}">
                  <a16:creationId xmlns:a16="http://schemas.microsoft.com/office/drawing/2014/main" id="{3A6BCF7C-4E0E-744F-949B-35D219137D0E}"/>
                </a:ext>
              </a:extLst>
            </p:cNvPr>
            <p:cNvSpPr txBox="1"/>
            <p:nvPr/>
          </p:nvSpPr>
          <p:spPr>
            <a:xfrm>
              <a:off x="891341" y="11526909"/>
              <a:ext cx="3618018" cy="92724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search g</a:t>
              </a:r>
              <a:r>
                <a:rPr lang="en" sz="2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radient</a:t>
              </a:r>
              <a:r>
                <a:rPr lang="e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calculated </a:t>
              </a:r>
              <a:r>
                <a:rPr lang="en" sz="2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w.r.t</a:t>
              </a:r>
              <a:r>
                <a:rPr lang="en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local models</a:t>
              </a:r>
              <a:endParaRPr sz="2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329" name="Straight Arrow Connector 328">
              <a:extLst>
                <a:ext uri="{FF2B5EF4-FFF2-40B4-BE49-F238E27FC236}">
                  <a16:creationId xmlns:a16="http://schemas.microsoft.com/office/drawing/2014/main" id="{0D71AF83-BE08-C146-8ACD-4C789CD7E051}"/>
                </a:ext>
              </a:extLst>
            </p:cNvPr>
            <p:cNvCxnSpPr>
              <a:cxnSpLocks/>
            </p:cNvCxnSpPr>
            <p:nvPr/>
          </p:nvCxnSpPr>
          <p:spPr>
            <a:xfrm>
              <a:off x="2688246" y="12316426"/>
              <a:ext cx="301354" cy="314535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30" name="Google Shape;784;p45">
              <a:extLst>
                <a:ext uri="{FF2B5EF4-FFF2-40B4-BE49-F238E27FC236}">
                  <a16:creationId xmlns:a16="http://schemas.microsoft.com/office/drawing/2014/main" id="{99863475-2ED4-584E-90FC-F89614149867}"/>
                </a:ext>
              </a:extLst>
            </p:cNvPr>
            <p:cNvSpPr/>
            <p:nvPr/>
          </p:nvSpPr>
          <p:spPr>
            <a:xfrm>
              <a:off x="1552562" y="13003610"/>
              <a:ext cx="247514" cy="248250"/>
            </a:xfrm>
            <a:prstGeom prst="ellipse">
              <a:avLst/>
            </a:prstGeom>
            <a:solidFill>
              <a:schemeClr val="tx1"/>
            </a:solidFill>
            <a:ln w="19050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6" name="Google Shape;784;p45">
            <a:extLst>
              <a:ext uri="{FF2B5EF4-FFF2-40B4-BE49-F238E27FC236}">
                <a16:creationId xmlns:a16="http://schemas.microsoft.com/office/drawing/2014/main" id="{870EBE2F-9AF4-EE4E-9E44-7F84EFEA82A2}"/>
              </a:ext>
            </a:extLst>
          </p:cNvPr>
          <p:cNvSpPr/>
          <p:nvPr/>
        </p:nvSpPr>
        <p:spPr>
          <a:xfrm>
            <a:off x="1945755" y="12789934"/>
            <a:ext cx="280016" cy="248250"/>
          </a:xfrm>
          <a:prstGeom prst="ellipse">
            <a:avLst/>
          </a:prstGeom>
          <a:solidFill>
            <a:schemeClr val="tx1"/>
          </a:solidFill>
          <a:ln w="1905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784;p45">
            <a:extLst>
              <a:ext uri="{FF2B5EF4-FFF2-40B4-BE49-F238E27FC236}">
                <a16:creationId xmlns:a16="http://schemas.microsoft.com/office/drawing/2014/main" id="{DCBFE593-A7CF-1947-BE3F-6D2FD9E102F6}"/>
              </a:ext>
            </a:extLst>
          </p:cNvPr>
          <p:cNvSpPr/>
          <p:nvPr/>
        </p:nvSpPr>
        <p:spPr>
          <a:xfrm>
            <a:off x="2510577" y="12825074"/>
            <a:ext cx="280016" cy="248250"/>
          </a:xfrm>
          <a:prstGeom prst="ellipse">
            <a:avLst/>
          </a:prstGeom>
          <a:solidFill>
            <a:schemeClr val="tx1"/>
          </a:solidFill>
          <a:ln w="1905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784;p45">
            <a:extLst>
              <a:ext uri="{FF2B5EF4-FFF2-40B4-BE49-F238E27FC236}">
                <a16:creationId xmlns:a16="http://schemas.microsoft.com/office/drawing/2014/main" id="{5CCAC865-E3DD-0B4C-9474-52FF20472F4B}"/>
              </a:ext>
            </a:extLst>
          </p:cNvPr>
          <p:cNvSpPr/>
          <p:nvPr/>
        </p:nvSpPr>
        <p:spPr>
          <a:xfrm>
            <a:off x="2888629" y="12712538"/>
            <a:ext cx="280016" cy="248250"/>
          </a:xfrm>
          <a:prstGeom prst="ellipse">
            <a:avLst/>
          </a:prstGeom>
          <a:solidFill>
            <a:schemeClr val="tx1"/>
          </a:solidFill>
          <a:ln w="1905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784;p45">
            <a:extLst>
              <a:ext uri="{FF2B5EF4-FFF2-40B4-BE49-F238E27FC236}">
                <a16:creationId xmlns:a16="http://schemas.microsoft.com/office/drawing/2014/main" id="{B2B8AC97-399A-6C48-8801-12813A747F5B}"/>
              </a:ext>
            </a:extLst>
          </p:cNvPr>
          <p:cNvSpPr/>
          <p:nvPr/>
        </p:nvSpPr>
        <p:spPr>
          <a:xfrm>
            <a:off x="3172899" y="12441254"/>
            <a:ext cx="280016" cy="248250"/>
          </a:xfrm>
          <a:prstGeom prst="ellipse">
            <a:avLst/>
          </a:prstGeom>
          <a:solidFill>
            <a:schemeClr val="tx1"/>
          </a:solidFill>
          <a:ln w="1905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784;p45">
            <a:extLst>
              <a:ext uri="{FF2B5EF4-FFF2-40B4-BE49-F238E27FC236}">
                <a16:creationId xmlns:a16="http://schemas.microsoft.com/office/drawing/2014/main" id="{F546768E-76B4-8943-9907-6B7C31A3A435}"/>
              </a:ext>
            </a:extLst>
          </p:cNvPr>
          <p:cNvSpPr/>
          <p:nvPr/>
        </p:nvSpPr>
        <p:spPr>
          <a:xfrm>
            <a:off x="3580587" y="12468587"/>
            <a:ext cx="280016" cy="248250"/>
          </a:xfrm>
          <a:prstGeom prst="ellipse">
            <a:avLst/>
          </a:prstGeom>
          <a:solidFill>
            <a:schemeClr val="tx1"/>
          </a:solidFill>
          <a:ln w="1905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DED30FF7-992F-6848-8B23-3D2BD6B22D26}"/>
              </a:ext>
            </a:extLst>
          </p:cNvPr>
          <p:cNvSpPr txBox="1"/>
          <p:nvPr/>
        </p:nvSpPr>
        <p:spPr>
          <a:xfrm>
            <a:off x="572528" y="15756621"/>
            <a:ext cx="54266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Search Space of Gradient Attack</a:t>
            </a: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5B19CAFA-657A-774B-9EE3-B330BB99EDC9}"/>
              </a:ext>
            </a:extLst>
          </p:cNvPr>
          <p:cNvSpPr txBox="1"/>
          <p:nvPr/>
        </p:nvSpPr>
        <p:spPr>
          <a:xfrm>
            <a:off x="7310818" y="15719716"/>
            <a:ext cx="54266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 of Gradient Attack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3192725-490E-664E-8851-5995B9E41F78}"/>
              </a:ext>
            </a:extLst>
          </p:cNvPr>
          <p:cNvSpPr/>
          <p:nvPr/>
        </p:nvSpPr>
        <p:spPr>
          <a:xfrm>
            <a:off x="26933236" y="21776493"/>
            <a:ext cx="8021782" cy="386382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rtlCol="0" anchor="ctr" anchorCtr="0">
            <a:noAutofit/>
          </a:bodyPr>
          <a:lstStyle/>
          <a:p>
            <a:pPr mar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/>
          </a:p>
        </p:txBody>
      </p:sp>
      <p:grpSp>
        <p:nvGrpSpPr>
          <p:cNvPr id="170" name="Group 169">
            <a:extLst>
              <a:ext uri="{FF2B5EF4-FFF2-40B4-BE49-F238E27FC236}">
                <a16:creationId xmlns:a16="http://schemas.microsoft.com/office/drawing/2014/main" id="{2106C709-6E10-E74C-86C4-5E81D532D0E0}"/>
              </a:ext>
            </a:extLst>
          </p:cNvPr>
          <p:cNvGrpSpPr/>
          <p:nvPr/>
        </p:nvGrpSpPr>
        <p:grpSpPr>
          <a:xfrm>
            <a:off x="25833302" y="20867017"/>
            <a:ext cx="10370476" cy="5019527"/>
            <a:chOff x="41018114" y="17371161"/>
            <a:chExt cx="10370476" cy="5019527"/>
          </a:xfrm>
        </p:grpSpPr>
        <p:sp>
          <p:nvSpPr>
            <p:cNvPr id="171" name="TextBox 170">
              <a:extLst>
                <a:ext uri="{FF2B5EF4-FFF2-40B4-BE49-F238E27FC236}">
                  <a16:creationId xmlns:a16="http://schemas.microsoft.com/office/drawing/2014/main" id="{478DDCDC-E7D0-E94D-A4AB-DC8DBD7E05B3}"/>
                </a:ext>
              </a:extLst>
            </p:cNvPr>
            <p:cNvSpPr txBox="1"/>
            <p:nvPr/>
          </p:nvSpPr>
          <p:spPr>
            <a:xfrm>
              <a:off x="41018114" y="17371161"/>
              <a:ext cx="10370476" cy="5019527"/>
            </a:xfrm>
            <a:prstGeom prst="rect">
              <a:avLst/>
            </a:prstGeom>
            <a:noFill/>
            <a:ln w="57150">
              <a:solidFill>
                <a:schemeClr val="accent1">
                  <a:lumMod val="20000"/>
                  <a:lumOff val="80000"/>
                </a:schemeClr>
              </a:solidFill>
            </a:ln>
          </p:spPr>
          <p:txBody>
            <a:bodyPr wrap="square" rtlCol="0">
              <a:noAutofit/>
            </a:bodyPr>
            <a:lstStyle/>
            <a:p>
              <a:endParaRPr lang="en-US" sz="2800" b="1" dirty="0"/>
            </a:p>
            <a:p>
              <a:endParaRPr lang="en-US" sz="2800" dirty="0"/>
            </a:p>
          </p:txBody>
        </p:sp>
        <p:pic>
          <p:nvPicPr>
            <p:cNvPr id="172" name="Picture 171">
              <a:extLst>
                <a:ext uri="{FF2B5EF4-FFF2-40B4-BE49-F238E27FC236}">
                  <a16:creationId xmlns:a16="http://schemas.microsoft.com/office/drawing/2014/main" id="{42C5A13C-EFEF-7947-A015-8FB147E794D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1468391" y="17892699"/>
              <a:ext cx="2673923" cy="2686346"/>
            </a:xfrm>
            <a:prstGeom prst="rect">
              <a:avLst/>
            </a:prstGeom>
          </p:spPr>
        </p:pic>
        <p:sp>
          <p:nvSpPr>
            <p:cNvPr id="175" name="TextBox 174">
              <a:extLst>
                <a:ext uri="{FF2B5EF4-FFF2-40B4-BE49-F238E27FC236}">
                  <a16:creationId xmlns:a16="http://schemas.microsoft.com/office/drawing/2014/main" id="{4B90384B-F27A-5B43-AD80-F2F8133A09FC}"/>
                </a:ext>
              </a:extLst>
            </p:cNvPr>
            <p:cNvSpPr txBox="1"/>
            <p:nvPr/>
          </p:nvSpPr>
          <p:spPr>
            <a:xfrm>
              <a:off x="41153060" y="20792369"/>
              <a:ext cx="3550513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atin typeface="Times New Roman" panose="02020603050405020304" pitchFamily="18" charset="0"/>
                  <a:ea typeface="Fira Sans Medium" charset="0"/>
                  <a:cs typeface="Times New Roman" panose="02020603050405020304" pitchFamily="18" charset="0"/>
                </a:rPr>
                <a:t>NSF Center for Trustworthy Machine Learning </a:t>
              </a:r>
            </a:p>
          </p:txBody>
        </p:sp>
        <p:pic>
          <p:nvPicPr>
            <p:cNvPr id="176" name="Picture 175">
              <a:extLst>
                <a:ext uri="{FF2B5EF4-FFF2-40B4-BE49-F238E27FC236}">
                  <a16:creationId xmlns:a16="http://schemas.microsoft.com/office/drawing/2014/main" id="{DE957562-1942-C441-8AC4-5DD76858A49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44495112" y="17610236"/>
              <a:ext cx="6814869" cy="3956620"/>
            </a:xfrm>
            <a:prstGeom prst="rect">
              <a:avLst/>
            </a:prstGeom>
          </p:spPr>
        </p:pic>
        <p:sp>
          <p:nvSpPr>
            <p:cNvPr id="177" name="Rectangle 176">
              <a:extLst>
                <a:ext uri="{FF2B5EF4-FFF2-40B4-BE49-F238E27FC236}">
                  <a16:creationId xmlns:a16="http://schemas.microsoft.com/office/drawing/2014/main" id="{F5F3FCD7-6DC5-BF46-9C27-609B78B56249}"/>
                </a:ext>
              </a:extLst>
            </p:cNvPr>
            <p:cNvSpPr/>
            <p:nvPr/>
          </p:nvSpPr>
          <p:spPr>
            <a:xfrm>
              <a:off x="45586751" y="21518167"/>
              <a:ext cx="5187639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4000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Fira Sans Light" charset="0"/>
                  <a:ea typeface="Fira Sans Light" charset="0"/>
                  <a:cs typeface="Fira Sans Light" charset="0"/>
                </a:rPr>
                <a:t>https://ctml.psu.edu/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D990680D-8FA5-2F46-B687-78FF3BAEEFA7}"/>
              </a:ext>
            </a:extLst>
          </p:cNvPr>
          <p:cNvSpPr txBox="1"/>
          <p:nvPr/>
        </p:nvSpPr>
        <p:spPr>
          <a:xfrm>
            <a:off x="6348878" y="585405"/>
            <a:ext cx="29614934" cy="2560185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60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</a:t>
            </a:r>
            <a:r>
              <a:rPr lang="en-US" altLang="zh-CN" sz="8000" b="1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Hybrid</a:t>
            </a:r>
            <a:r>
              <a:rPr lang="zh-CN" altLang="en-US" sz="8000" b="1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altLang="zh-CN" sz="8000" b="1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Batch</a:t>
            </a:r>
            <a:r>
              <a:rPr lang="zh-CN" altLang="en-US" sz="8000" b="1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altLang="zh-CN" sz="8000" b="1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Attacks</a:t>
            </a:r>
            <a:r>
              <a:rPr lang="en-US" altLang="zh-CN" sz="66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  <a:r>
              <a:rPr lang="en-US" altLang="zh-CN" sz="54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Finding Black-box Adversarial Examples with Limited Queries </a:t>
            </a:r>
            <a:br>
              <a:rPr lang="en-US" sz="54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48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Fnu</a:t>
            </a:r>
            <a:r>
              <a:rPr lang="en-US" sz="48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4800" b="1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Suya</a:t>
            </a:r>
            <a:r>
              <a:rPr lang="en-US" sz="48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lang="en-US" sz="48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Jianfeng</a:t>
            </a:r>
            <a:r>
              <a:rPr lang="en-US" sz="48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Chi, David Evans, Yuan Tian 	</a:t>
            </a:r>
            <a:r>
              <a:rPr lang="en-US" sz="4800" i="1" dirty="0">
                <a:solidFill>
                  <a:schemeClr val="accent4">
                    <a:lumMod val="20000"/>
                    <a:lumOff val="8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USENIX Security Symposium </a:t>
            </a:r>
            <a:r>
              <a:rPr lang="en-US" sz="4800" dirty="0">
                <a:solidFill>
                  <a:schemeClr val="accent4">
                    <a:lumMod val="20000"/>
                    <a:lumOff val="8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2020</a:t>
            </a:r>
            <a:endParaRPr lang="en-US" sz="5400" dirty="0">
              <a:solidFill>
                <a:schemeClr val="bg1"/>
              </a:solidFill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631807B-8574-E948-8563-AEB5132A09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7489740"/>
              </p:ext>
            </p:extLst>
          </p:nvPr>
        </p:nvGraphicFramePr>
        <p:xfrm>
          <a:off x="12664330" y="9206081"/>
          <a:ext cx="12461689" cy="922020"/>
        </p:xfrm>
        <a:graphic>
          <a:graphicData uri="http://schemas.openxmlformats.org/drawingml/2006/table">
            <a:tbl>
              <a:tblPr bandRow="1">
                <a:tableStyleId>{00A15C55-8517-42AA-B614-E9B94910E393}</a:tableStyleId>
              </a:tblPr>
              <a:tblGrid>
                <a:gridCol w="2905870">
                  <a:extLst>
                    <a:ext uri="{9D8B030D-6E8A-4147-A177-3AD203B41FA5}">
                      <a16:colId xmlns:a16="http://schemas.microsoft.com/office/drawing/2014/main" val="1143886300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480843874"/>
                    </a:ext>
                  </a:extLst>
                </a:gridCol>
                <a:gridCol w="1955800">
                  <a:extLst>
                    <a:ext uri="{9D8B030D-6E8A-4147-A177-3AD203B41FA5}">
                      <a16:colId xmlns:a16="http://schemas.microsoft.com/office/drawing/2014/main" val="1737420138"/>
                    </a:ext>
                  </a:extLst>
                </a:gridCol>
                <a:gridCol w="1879600">
                  <a:extLst>
                    <a:ext uri="{9D8B030D-6E8A-4147-A177-3AD203B41FA5}">
                      <a16:colId xmlns:a16="http://schemas.microsoft.com/office/drawing/2014/main" val="1714884317"/>
                    </a:ext>
                  </a:extLst>
                </a:gridCol>
                <a:gridCol w="2006600">
                  <a:extLst>
                    <a:ext uri="{9D8B030D-6E8A-4147-A177-3AD203B41FA5}">
                      <a16:colId xmlns:a16="http://schemas.microsoft.com/office/drawing/2014/main" val="3658749216"/>
                    </a:ext>
                  </a:extLst>
                </a:gridCol>
                <a:gridCol w="2088219">
                  <a:extLst>
                    <a:ext uri="{9D8B030D-6E8A-4147-A177-3AD203B41FA5}">
                      <a16:colId xmlns:a16="http://schemas.microsoft.com/office/drawing/2014/main" val="1671898022"/>
                    </a:ext>
                  </a:extLst>
                </a:gridCol>
              </a:tblGrid>
              <a:tr h="271431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u="none" strike="noStrike" cap="non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CIFAR10 Robust (Untargeted)</a:t>
                      </a:r>
                      <a:endParaRPr lang="en-US" sz="2400" b="0" i="0" u="none" strike="noStrike" cap="none" dirty="0">
                        <a:solidFill>
                          <a:schemeClr val="accent4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95250" marR="95250" marT="95250" marB="95250" anchor="ctr">
                    <a:solidFill>
                      <a:schemeClr val="accent3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u="none" strike="noStrike" cap="non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64.4</a:t>
                      </a:r>
                      <a:endParaRPr lang="en-US" sz="3000" b="0" i="0" u="none" strike="noStrike" cap="none" dirty="0">
                        <a:solidFill>
                          <a:schemeClr val="accent4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95250" marR="95250" marT="95250" marB="95250" anchor="ctr">
                    <a:solidFill>
                      <a:schemeClr val="accent3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1" u="none" strike="noStrike" cap="non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65.2</a:t>
                      </a:r>
                      <a:endParaRPr lang="en-US" sz="3000" b="1" i="0" u="none" strike="noStrike" cap="none" dirty="0">
                        <a:solidFill>
                          <a:schemeClr val="accent4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95250" marR="95250" marT="95250" marB="95250" anchor="ctr">
                    <a:solidFill>
                      <a:schemeClr val="accent3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u="none" strike="noStrike" cap="non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2</a:t>
                      </a:r>
                      <a:r>
                        <a:rPr lang="en-US" altLang="zh-CN" sz="3000" u="none" strike="noStrike" cap="non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,</a:t>
                      </a:r>
                      <a:r>
                        <a:rPr lang="en-US" sz="3000" u="none" strike="noStrike" cap="non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640</a:t>
                      </a:r>
                      <a:endParaRPr lang="en-US" sz="3000" b="0" i="0" u="none" strike="noStrike" cap="none" dirty="0">
                        <a:solidFill>
                          <a:schemeClr val="accent4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95250" marR="95250" marT="95250" marB="95250" anchor="ctr">
                    <a:solidFill>
                      <a:schemeClr val="accent3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1" u="none" strike="noStrike" cap="non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2</a:t>
                      </a:r>
                      <a:r>
                        <a:rPr lang="en-US" altLang="zh-CN" sz="3000" b="1" u="none" strike="noStrike" cap="non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,</a:t>
                      </a:r>
                      <a:r>
                        <a:rPr lang="en-US" sz="3000" b="1" u="none" strike="noStrike" cap="non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529</a:t>
                      </a:r>
                      <a:endParaRPr lang="en-US" sz="3000" b="1" i="0" u="none" strike="noStrike" cap="none" dirty="0">
                        <a:solidFill>
                          <a:schemeClr val="accent4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95250" marR="95250" marT="95250" marB="95250" anchor="ctr">
                    <a:solidFill>
                      <a:schemeClr val="accent3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3000" u="none" strike="noStrike" kern="1200" cap="none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74.4</a:t>
                      </a:r>
                      <a:endParaRPr lang="en-US" sz="3000" u="none" strike="noStrike" kern="1200" cap="none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95250" marR="95250" marT="95250" marB="95250" anchor="ctr">
                    <a:solidFill>
                      <a:schemeClr val="accent3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0753438"/>
                  </a:ext>
                </a:extLst>
              </a:tr>
            </a:tbl>
          </a:graphicData>
        </a:graphic>
      </p:graphicFrame>
      <p:sp>
        <p:nvSpPr>
          <p:cNvPr id="183" name="Google Shape;133;p4">
            <a:extLst>
              <a:ext uri="{FF2B5EF4-FFF2-40B4-BE49-F238E27FC236}">
                <a16:creationId xmlns:a16="http://schemas.microsoft.com/office/drawing/2014/main" id="{17611D0D-27BA-114C-8342-F3984F16B9AA}"/>
              </a:ext>
            </a:extLst>
          </p:cNvPr>
          <p:cNvSpPr txBox="1">
            <a:spLocks/>
          </p:cNvSpPr>
          <p:nvPr/>
        </p:nvSpPr>
        <p:spPr>
          <a:xfrm>
            <a:off x="13997224" y="24613024"/>
            <a:ext cx="10232525" cy="127352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26148" algn="l" rtl="0">
              <a:lnSpc>
                <a:spcPct val="100000"/>
              </a:lnSpc>
              <a:spcBef>
                <a:spcPts val="622"/>
              </a:spcBef>
              <a:spcAft>
                <a:spcPts val="0"/>
              </a:spcAft>
              <a:buClr>
                <a:srgbClr val="10253F"/>
              </a:buClr>
              <a:buSzPts val="3111"/>
              <a:buFont typeface="Arial"/>
              <a:buChar char="•"/>
              <a:defRPr sz="3111" b="0" i="0" u="none" strike="noStrike" cap="none">
                <a:solidFill>
                  <a:srgbClr val="1025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79094" algn="l" rtl="0">
              <a:lnSpc>
                <a:spcPct val="100000"/>
              </a:lnSpc>
              <a:spcBef>
                <a:spcPts val="474"/>
              </a:spcBef>
              <a:spcAft>
                <a:spcPts val="0"/>
              </a:spcAft>
              <a:buClr>
                <a:srgbClr val="10253F"/>
              </a:buClr>
              <a:buSzPts val="2370"/>
              <a:buFont typeface="Arial"/>
              <a:buChar char="–"/>
              <a:defRPr sz="2370" b="0" i="0" u="none" strike="noStrike" cap="none">
                <a:solidFill>
                  <a:srgbClr val="1025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63410" algn="l" rtl="0">
              <a:lnSpc>
                <a:spcPct val="100000"/>
              </a:lnSpc>
              <a:spcBef>
                <a:spcPts val="425"/>
              </a:spcBef>
              <a:spcAft>
                <a:spcPts val="0"/>
              </a:spcAft>
              <a:buClr>
                <a:srgbClr val="10253F"/>
              </a:buClr>
              <a:buSzPts val="2123"/>
              <a:buFont typeface="Arial"/>
              <a:buChar char="•"/>
              <a:defRPr sz="2123" b="0" i="0" u="none" strike="noStrike" cap="none">
                <a:solidFill>
                  <a:srgbClr val="1025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1503" algn="l" rtl="0">
              <a:lnSpc>
                <a:spcPct val="100000"/>
              </a:lnSpc>
              <a:spcBef>
                <a:spcPts val="356"/>
              </a:spcBef>
              <a:spcAft>
                <a:spcPts val="0"/>
              </a:spcAft>
              <a:buClr>
                <a:srgbClr val="10253F"/>
              </a:buClr>
              <a:buSzPts val="1778"/>
              <a:buFont typeface="Arial"/>
              <a:buChar char="–"/>
              <a:defRPr sz="1778" b="0" i="0" u="none" strike="noStrike" cap="none">
                <a:solidFill>
                  <a:srgbClr val="1025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1503" algn="l" rtl="0">
              <a:lnSpc>
                <a:spcPct val="100000"/>
              </a:lnSpc>
              <a:spcBef>
                <a:spcPts val="356"/>
              </a:spcBef>
              <a:spcAft>
                <a:spcPts val="0"/>
              </a:spcAft>
              <a:buClr>
                <a:srgbClr val="10253F"/>
              </a:buClr>
              <a:buSzPts val="1778"/>
              <a:buFont typeface="Arial"/>
              <a:buChar char="»"/>
              <a:defRPr sz="1778" b="0" i="0" u="none" strike="noStrike" cap="none">
                <a:solidFill>
                  <a:srgbClr val="1025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95236" algn="l" rtl="0">
              <a:lnSpc>
                <a:spcPct val="100000"/>
              </a:lnSpc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4199"/>
              <a:buFont typeface="Arial"/>
              <a:buChar char="•"/>
              <a:defRPr sz="41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95236" algn="l" rtl="0">
              <a:lnSpc>
                <a:spcPct val="100000"/>
              </a:lnSpc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4199"/>
              <a:buFont typeface="Arial"/>
              <a:buChar char="•"/>
              <a:defRPr sz="41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95236" algn="l" rtl="0">
              <a:lnSpc>
                <a:spcPct val="100000"/>
              </a:lnSpc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4199"/>
              <a:buFont typeface="Arial"/>
              <a:buChar char="•"/>
              <a:defRPr sz="41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95236" algn="l" rtl="0">
              <a:lnSpc>
                <a:spcPct val="100000"/>
              </a:lnSpc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4199"/>
              <a:buFont typeface="Arial"/>
              <a:buChar char="•"/>
              <a:defRPr sz="41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270940" indent="-73392" algn="ctr">
              <a:spcBef>
                <a:spcPts val="0"/>
              </a:spcBef>
              <a:buFont typeface="Arial"/>
              <a:buNone/>
            </a:pP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attack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MNIST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models,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tuning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local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models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helps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improve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attack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performance.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However,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for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CIFAR10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models,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observe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degradation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of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attack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performance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by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tuning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local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models.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4" name="Google Shape;133;p4">
            <a:extLst>
              <a:ext uri="{FF2B5EF4-FFF2-40B4-BE49-F238E27FC236}">
                <a16:creationId xmlns:a16="http://schemas.microsoft.com/office/drawing/2014/main" id="{343D8872-EF7F-2E4E-945A-A9ECFE1826A6}"/>
              </a:ext>
            </a:extLst>
          </p:cNvPr>
          <p:cNvSpPr txBox="1">
            <a:spLocks/>
          </p:cNvSpPr>
          <p:nvPr/>
        </p:nvSpPr>
        <p:spPr>
          <a:xfrm>
            <a:off x="14185684" y="10401182"/>
            <a:ext cx="9512729" cy="56792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26148" algn="l" rtl="0">
              <a:lnSpc>
                <a:spcPct val="100000"/>
              </a:lnSpc>
              <a:spcBef>
                <a:spcPts val="622"/>
              </a:spcBef>
              <a:spcAft>
                <a:spcPts val="0"/>
              </a:spcAft>
              <a:buClr>
                <a:srgbClr val="10253F"/>
              </a:buClr>
              <a:buSzPts val="3111"/>
              <a:buFont typeface="Arial"/>
              <a:buChar char="•"/>
              <a:defRPr sz="3111" b="0" i="0" u="none" strike="noStrike" cap="none">
                <a:solidFill>
                  <a:srgbClr val="1025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79094" algn="l" rtl="0">
              <a:lnSpc>
                <a:spcPct val="100000"/>
              </a:lnSpc>
              <a:spcBef>
                <a:spcPts val="474"/>
              </a:spcBef>
              <a:spcAft>
                <a:spcPts val="0"/>
              </a:spcAft>
              <a:buClr>
                <a:srgbClr val="10253F"/>
              </a:buClr>
              <a:buSzPts val="2370"/>
              <a:buFont typeface="Arial"/>
              <a:buChar char="–"/>
              <a:defRPr sz="2370" b="0" i="0" u="none" strike="noStrike" cap="none">
                <a:solidFill>
                  <a:srgbClr val="1025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63410" algn="l" rtl="0">
              <a:lnSpc>
                <a:spcPct val="100000"/>
              </a:lnSpc>
              <a:spcBef>
                <a:spcPts val="425"/>
              </a:spcBef>
              <a:spcAft>
                <a:spcPts val="0"/>
              </a:spcAft>
              <a:buClr>
                <a:srgbClr val="10253F"/>
              </a:buClr>
              <a:buSzPts val="2123"/>
              <a:buFont typeface="Arial"/>
              <a:buChar char="•"/>
              <a:defRPr sz="2123" b="0" i="0" u="none" strike="noStrike" cap="none">
                <a:solidFill>
                  <a:srgbClr val="1025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1503" algn="l" rtl="0">
              <a:lnSpc>
                <a:spcPct val="100000"/>
              </a:lnSpc>
              <a:spcBef>
                <a:spcPts val="356"/>
              </a:spcBef>
              <a:spcAft>
                <a:spcPts val="0"/>
              </a:spcAft>
              <a:buClr>
                <a:srgbClr val="10253F"/>
              </a:buClr>
              <a:buSzPts val="1778"/>
              <a:buFont typeface="Arial"/>
              <a:buChar char="–"/>
              <a:defRPr sz="1778" b="0" i="0" u="none" strike="noStrike" cap="none">
                <a:solidFill>
                  <a:srgbClr val="1025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1503" algn="l" rtl="0">
              <a:lnSpc>
                <a:spcPct val="100000"/>
              </a:lnSpc>
              <a:spcBef>
                <a:spcPts val="356"/>
              </a:spcBef>
              <a:spcAft>
                <a:spcPts val="0"/>
              </a:spcAft>
              <a:buClr>
                <a:srgbClr val="10253F"/>
              </a:buClr>
              <a:buSzPts val="1778"/>
              <a:buFont typeface="Arial"/>
              <a:buChar char="»"/>
              <a:defRPr sz="1778" b="0" i="0" u="none" strike="noStrike" cap="none">
                <a:solidFill>
                  <a:srgbClr val="1025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95236" algn="l" rtl="0">
              <a:lnSpc>
                <a:spcPct val="100000"/>
              </a:lnSpc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4199"/>
              <a:buFont typeface="Arial"/>
              <a:buChar char="•"/>
              <a:defRPr sz="41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95236" algn="l" rtl="0">
              <a:lnSpc>
                <a:spcPct val="100000"/>
              </a:lnSpc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4199"/>
              <a:buFont typeface="Arial"/>
              <a:buChar char="•"/>
              <a:defRPr sz="41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95236" algn="l" rtl="0">
              <a:lnSpc>
                <a:spcPct val="100000"/>
              </a:lnSpc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4199"/>
              <a:buFont typeface="Arial"/>
              <a:buChar char="•"/>
              <a:defRPr sz="41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95236" algn="l" rtl="0">
              <a:lnSpc>
                <a:spcPct val="100000"/>
              </a:lnSpc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4199"/>
              <a:buFont typeface="Arial"/>
              <a:buChar char="•"/>
              <a:defRPr sz="41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270940" indent="-73392" algn="ctr">
              <a:spcBef>
                <a:spcPts val="0"/>
              </a:spcBef>
              <a:buFont typeface="Arial"/>
              <a:buNone/>
            </a:pP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AutoZOOM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[AAAI 2018] gradient attack, local models: normal models </a:t>
            </a: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9A4747C9-89FA-2644-AD1D-89CDDD19228E}"/>
              </a:ext>
            </a:extLst>
          </p:cNvPr>
          <p:cNvSpPr/>
          <p:nvPr/>
        </p:nvSpPr>
        <p:spPr>
          <a:xfrm>
            <a:off x="12567398" y="9127523"/>
            <a:ext cx="12662569" cy="1106453"/>
          </a:xfrm>
          <a:prstGeom prst="roundRect">
            <a:avLst/>
          </a:prstGeom>
          <a:noFill/>
          <a:ln w="476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Bent Arrow 39">
            <a:extLst>
              <a:ext uri="{FF2B5EF4-FFF2-40B4-BE49-F238E27FC236}">
                <a16:creationId xmlns:a16="http://schemas.microsoft.com/office/drawing/2014/main" id="{F846CB15-D1BC-EB46-9411-A9E526AB70B3}"/>
              </a:ext>
            </a:extLst>
          </p:cNvPr>
          <p:cNvSpPr/>
          <p:nvPr/>
        </p:nvSpPr>
        <p:spPr>
          <a:xfrm rot="10800000">
            <a:off x="24582312" y="10374507"/>
            <a:ext cx="626349" cy="1464153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32936"/>
            </a:avLst>
          </a:prstGeom>
          <a:solidFill>
            <a:schemeClr val="accent3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92147DE-5D0D-0F49-BBF4-E199850EC32F}"/>
              </a:ext>
            </a:extLst>
          </p:cNvPr>
          <p:cNvCxnSpPr>
            <a:cxnSpLocks/>
          </p:cNvCxnSpPr>
          <p:nvPr/>
        </p:nvCxnSpPr>
        <p:spPr>
          <a:xfrm flipV="1">
            <a:off x="29518761" y="13246199"/>
            <a:ext cx="856091" cy="10981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028568C1-543A-8F40-8165-C1BD73B5A9AA}"/>
              </a:ext>
            </a:extLst>
          </p:cNvPr>
          <p:cNvSpPr txBox="1"/>
          <p:nvPr/>
        </p:nvSpPr>
        <p:spPr>
          <a:xfrm>
            <a:off x="27612078" y="13274218"/>
            <a:ext cx="17674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End</a:t>
            </a:r>
            <a:r>
              <a:rPr lang="zh-CN" altLang="en-US" sz="2400" dirty="0"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2400" dirty="0"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of</a:t>
            </a:r>
            <a:r>
              <a:rPr lang="zh-CN" altLang="en-US" sz="2400" dirty="0"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2400" dirty="0"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first</a:t>
            </a:r>
            <a:r>
              <a:rPr lang="zh-CN" altLang="en-US" sz="2400" dirty="0"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2400" dirty="0"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phase</a:t>
            </a:r>
            <a:endParaRPr lang="en-US" sz="2400" dirty="0"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D1CE082-466A-AC4A-A199-76C0140E1052}"/>
              </a:ext>
            </a:extLst>
          </p:cNvPr>
          <p:cNvCxnSpPr>
            <a:cxnSpLocks/>
          </p:cNvCxnSpPr>
          <p:nvPr/>
        </p:nvCxnSpPr>
        <p:spPr>
          <a:xfrm flipH="1" flipV="1">
            <a:off x="31526637" y="13287306"/>
            <a:ext cx="420785" cy="360674"/>
          </a:xfrm>
          <a:prstGeom prst="straightConnector1">
            <a:avLst/>
          </a:prstGeom>
          <a:ln>
            <a:solidFill>
              <a:srgbClr val="0432FF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9" name="TextBox 178">
            <a:extLst>
              <a:ext uri="{FF2B5EF4-FFF2-40B4-BE49-F238E27FC236}">
                <a16:creationId xmlns:a16="http://schemas.microsoft.com/office/drawing/2014/main" id="{AC8B21C9-05B2-5541-8063-0B591A593A84}"/>
              </a:ext>
            </a:extLst>
          </p:cNvPr>
          <p:cNvSpPr txBox="1"/>
          <p:nvPr/>
        </p:nvSpPr>
        <p:spPr>
          <a:xfrm>
            <a:off x="32037907" y="13295876"/>
            <a:ext cx="16617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End</a:t>
            </a:r>
            <a:r>
              <a:rPr lang="zh-CN" alt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of</a:t>
            </a:r>
            <a:r>
              <a:rPr lang="zh-CN" alt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first</a:t>
            </a:r>
            <a:r>
              <a:rPr lang="zh-CN" alt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phase</a:t>
            </a: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7F5A3A0-01C6-304A-9939-0132483BE296}"/>
              </a:ext>
            </a:extLst>
          </p:cNvPr>
          <p:cNvSpPr txBox="1"/>
          <p:nvPr/>
        </p:nvSpPr>
        <p:spPr>
          <a:xfrm>
            <a:off x="35256245" y="11718149"/>
            <a:ext cx="7997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652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4305FF12-3D70-4E40-939B-C6E86D7CB7C5}"/>
              </a:ext>
            </a:extLst>
          </p:cNvPr>
          <p:cNvCxnSpPr>
            <a:cxnSpLocks/>
          </p:cNvCxnSpPr>
          <p:nvPr/>
        </p:nvCxnSpPr>
        <p:spPr>
          <a:xfrm flipH="1">
            <a:off x="27432572" y="18214712"/>
            <a:ext cx="562249" cy="125869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2" name="Google Shape;780;p45">
            <a:extLst>
              <a:ext uri="{FF2B5EF4-FFF2-40B4-BE49-F238E27FC236}">
                <a16:creationId xmlns:a16="http://schemas.microsoft.com/office/drawing/2014/main" id="{9C2EF531-1974-354B-95F5-23ED182505C8}"/>
              </a:ext>
            </a:extLst>
          </p:cNvPr>
          <p:cNvSpPr/>
          <p:nvPr/>
        </p:nvSpPr>
        <p:spPr>
          <a:xfrm>
            <a:off x="533459" y="16430023"/>
            <a:ext cx="6202912" cy="3508184"/>
          </a:xfrm>
          <a:prstGeom prst="rect">
            <a:avLst/>
          </a:prstGeom>
          <a:noFill/>
          <a:ln w="63500" cap="flat" cmpd="sng">
            <a:solidFill>
              <a:srgbClr val="D9D9D9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Freeform 62">
            <a:extLst>
              <a:ext uri="{FF2B5EF4-FFF2-40B4-BE49-F238E27FC236}">
                <a16:creationId xmlns:a16="http://schemas.microsoft.com/office/drawing/2014/main" id="{BCC104D5-6D0D-9C41-8047-1FD0677C333C}"/>
              </a:ext>
            </a:extLst>
          </p:cNvPr>
          <p:cNvSpPr/>
          <p:nvPr/>
        </p:nvSpPr>
        <p:spPr>
          <a:xfrm>
            <a:off x="1443174" y="12472734"/>
            <a:ext cx="2626332" cy="956699"/>
          </a:xfrm>
          <a:custGeom>
            <a:avLst/>
            <a:gdLst>
              <a:gd name="connsiteX0" fmla="*/ 15492 w 2796792"/>
              <a:gd name="connsiteY0" fmla="*/ 956699 h 956699"/>
              <a:gd name="connsiteX1" fmla="*/ 34542 w 2796792"/>
              <a:gd name="connsiteY1" fmla="*/ 689999 h 956699"/>
              <a:gd name="connsiteX2" fmla="*/ 320292 w 2796792"/>
              <a:gd name="connsiteY2" fmla="*/ 461399 h 956699"/>
              <a:gd name="connsiteX3" fmla="*/ 606042 w 2796792"/>
              <a:gd name="connsiteY3" fmla="*/ 385199 h 956699"/>
              <a:gd name="connsiteX4" fmla="*/ 1253742 w 2796792"/>
              <a:gd name="connsiteY4" fmla="*/ 461399 h 956699"/>
              <a:gd name="connsiteX5" fmla="*/ 1672842 w 2796792"/>
              <a:gd name="connsiteY5" fmla="*/ 499499 h 956699"/>
              <a:gd name="connsiteX6" fmla="*/ 1863342 w 2796792"/>
              <a:gd name="connsiteY6" fmla="*/ 99449 h 956699"/>
              <a:gd name="connsiteX7" fmla="*/ 2130042 w 2796792"/>
              <a:gd name="connsiteY7" fmla="*/ 4199 h 956699"/>
              <a:gd name="connsiteX8" fmla="*/ 2796792 w 2796792"/>
              <a:gd name="connsiteY8" fmla="*/ 194699 h 956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96792" h="956699">
                <a:moveTo>
                  <a:pt x="15492" y="956699"/>
                </a:moveTo>
                <a:cubicBezTo>
                  <a:pt x="-383" y="864624"/>
                  <a:pt x="-16258" y="772549"/>
                  <a:pt x="34542" y="689999"/>
                </a:cubicBezTo>
                <a:cubicBezTo>
                  <a:pt x="85342" y="607449"/>
                  <a:pt x="225042" y="512199"/>
                  <a:pt x="320292" y="461399"/>
                </a:cubicBezTo>
                <a:cubicBezTo>
                  <a:pt x="415542" y="410599"/>
                  <a:pt x="450467" y="385199"/>
                  <a:pt x="606042" y="385199"/>
                </a:cubicBezTo>
                <a:cubicBezTo>
                  <a:pt x="761617" y="385199"/>
                  <a:pt x="1075942" y="442349"/>
                  <a:pt x="1253742" y="461399"/>
                </a:cubicBezTo>
                <a:cubicBezTo>
                  <a:pt x="1431542" y="480449"/>
                  <a:pt x="1571242" y="559824"/>
                  <a:pt x="1672842" y="499499"/>
                </a:cubicBezTo>
                <a:cubicBezTo>
                  <a:pt x="1774442" y="439174"/>
                  <a:pt x="1787142" y="181999"/>
                  <a:pt x="1863342" y="99449"/>
                </a:cubicBezTo>
                <a:cubicBezTo>
                  <a:pt x="1939542" y="16899"/>
                  <a:pt x="1974467" y="-11676"/>
                  <a:pt x="2130042" y="4199"/>
                </a:cubicBezTo>
                <a:cubicBezTo>
                  <a:pt x="2285617" y="20074"/>
                  <a:pt x="2541204" y="107386"/>
                  <a:pt x="2796792" y="194699"/>
                </a:cubicBezTo>
              </a:path>
            </a:pathLst>
          </a:custGeom>
          <a:noFill/>
          <a:ln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FA12D6F6-193C-4244-B743-A089F74D3C6B}"/>
              </a:ext>
            </a:extLst>
          </p:cNvPr>
          <p:cNvSpPr/>
          <p:nvPr/>
        </p:nvSpPr>
        <p:spPr>
          <a:xfrm>
            <a:off x="1359243" y="18343542"/>
            <a:ext cx="889687" cy="807021"/>
          </a:xfrm>
          <a:custGeom>
            <a:avLst/>
            <a:gdLst>
              <a:gd name="connsiteX0" fmla="*/ 0 w 889687"/>
              <a:gd name="connsiteY0" fmla="*/ 241020 h 807021"/>
              <a:gd name="connsiteX1" fmla="*/ 160638 w 889687"/>
              <a:gd name="connsiteY1" fmla="*/ 43312 h 807021"/>
              <a:gd name="connsiteX2" fmla="*/ 395416 w 889687"/>
              <a:gd name="connsiteY2" fmla="*/ 43312 h 807021"/>
              <a:gd name="connsiteX3" fmla="*/ 308919 w 889687"/>
              <a:gd name="connsiteY3" fmla="*/ 512869 h 807021"/>
              <a:gd name="connsiteX4" fmla="*/ 395416 w 889687"/>
              <a:gd name="connsiteY4" fmla="*/ 784717 h 807021"/>
              <a:gd name="connsiteX5" fmla="*/ 556054 w 889687"/>
              <a:gd name="connsiteY5" fmla="*/ 747647 h 807021"/>
              <a:gd name="connsiteX6" fmla="*/ 753762 w 889687"/>
              <a:gd name="connsiteY6" fmla="*/ 401658 h 807021"/>
              <a:gd name="connsiteX7" fmla="*/ 889687 w 889687"/>
              <a:gd name="connsiteY7" fmla="*/ 500512 h 807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89687" h="807021">
                <a:moveTo>
                  <a:pt x="0" y="241020"/>
                </a:moveTo>
                <a:cubicBezTo>
                  <a:pt x="47367" y="158641"/>
                  <a:pt x="94735" y="76263"/>
                  <a:pt x="160638" y="43312"/>
                </a:cubicBezTo>
                <a:cubicBezTo>
                  <a:pt x="226541" y="10361"/>
                  <a:pt x="370703" y="-34948"/>
                  <a:pt x="395416" y="43312"/>
                </a:cubicBezTo>
                <a:cubicBezTo>
                  <a:pt x="420130" y="121571"/>
                  <a:pt x="308919" y="389302"/>
                  <a:pt x="308919" y="512869"/>
                </a:cubicBezTo>
                <a:cubicBezTo>
                  <a:pt x="308919" y="636436"/>
                  <a:pt x="354227" y="745587"/>
                  <a:pt x="395416" y="784717"/>
                </a:cubicBezTo>
                <a:cubicBezTo>
                  <a:pt x="436605" y="823847"/>
                  <a:pt x="496330" y="811490"/>
                  <a:pt x="556054" y="747647"/>
                </a:cubicBezTo>
                <a:cubicBezTo>
                  <a:pt x="615778" y="683804"/>
                  <a:pt x="698157" y="442847"/>
                  <a:pt x="753762" y="401658"/>
                </a:cubicBezTo>
                <a:cubicBezTo>
                  <a:pt x="809367" y="360469"/>
                  <a:pt x="849527" y="430490"/>
                  <a:pt x="889687" y="500512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" name="Google Shape;784;p45">
            <a:extLst>
              <a:ext uri="{FF2B5EF4-FFF2-40B4-BE49-F238E27FC236}">
                <a16:creationId xmlns:a16="http://schemas.microsoft.com/office/drawing/2014/main" id="{B8B99337-40D7-FA41-8E81-12305FD5ACDD}"/>
              </a:ext>
            </a:extLst>
          </p:cNvPr>
          <p:cNvSpPr/>
          <p:nvPr/>
        </p:nvSpPr>
        <p:spPr>
          <a:xfrm>
            <a:off x="1973665" y="18687265"/>
            <a:ext cx="244010" cy="248250"/>
          </a:xfrm>
          <a:prstGeom prst="ellipse">
            <a:avLst/>
          </a:prstGeom>
          <a:solidFill>
            <a:schemeClr val="tx1"/>
          </a:solidFill>
          <a:ln w="1905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784;p45">
            <a:extLst>
              <a:ext uri="{FF2B5EF4-FFF2-40B4-BE49-F238E27FC236}">
                <a16:creationId xmlns:a16="http://schemas.microsoft.com/office/drawing/2014/main" id="{64EA1B63-5BC1-D445-A8C9-BCAA80776DFB}"/>
              </a:ext>
            </a:extLst>
          </p:cNvPr>
          <p:cNvSpPr/>
          <p:nvPr/>
        </p:nvSpPr>
        <p:spPr>
          <a:xfrm>
            <a:off x="1380026" y="18307904"/>
            <a:ext cx="244010" cy="248250"/>
          </a:xfrm>
          <a:prstGeom prst="ellipse">
            <a:avLst/>
          </a:prstGeom>
          <a:solidFill>
            <a:schemeClr val="tx1"/>
          </a:solidFill>
          <a:ln w="1905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3F4A89F-3F46-3549-9C57-8C24654D8474}"/>
              </a:ext>
            </a:extLst>
          </p:cNvPr>
          <p:cNvGrpSpPr/>
          <p:nvPr/>
        </p:nvGrpSpPr>
        <p:grpSpPr>
          <a:xfrm>
            <a:off x="844117" y="6301849"/>
            <a:ext cx="11640725" cy="3929738"/>
            <a:chOff x="844117" y="6301849"/>
            <a:chExt cx="11640725" cy="3929738"/>
          </a:xfrm>
        </p:grpSpPr>
        <p:grpSp>
          <p:nvGrpSpPr>
            <p:cNvPr id="178" name="Group 177">
              <a:extLst>
                <a:ext uri="{FF2B5EF4-FFF2-40B4-BE49-F238E27FC236}">
                  <a16:creationId xmlns:a16="http://schemas.microsoft.com/office/drawing/2014/main" id="{B101A18A-97D5-5E46-8081-03639EF9BBBD}"/>
                </a:ext>
              </a:extLst>
            </p:cNvPr>
            <p:cNvGrpSpPr/>
            <p:nvPr/>
          </p:nvGrpSpPr>
          <p:grpSpPr>
            <a:xfrm>
              <a:off x="844117" y="6301849"/>
              <a:ext cx="11640725" cy="3233378"/>
              <a:chOff x="583618" y="7118296"/>
              <a:chExt cx="11640725" cy="3233378"/>
            </a:xfrm>
          </p:grpSpPr>
          <p:sp>
            <p:nvSpPr>
              <p:cNvPr id="180" name="Rounded Rectangle 179">
                <a:extLst>
                  <a:ext uri="{FF2B5EF4-FFF2-40B4-BE49-F238E27FC236}">
                    <a16:creationId xmlns:a16="http://schemas.microsoft.com/office/drawing/2014/main" id="{D580ED5D-CBA9-E949-BEA6-2905889F65DC}"/>
                  </a:ext>
                </a:extLst>
              </p:cNvPr>
              <p:cNvSpPr/>
              <p:nvPr/>
            </p:nvSpPr>
            <p:spPr>
              <a:xfrm>
                <a:off x="6483606" y="7118296"/>
                <a:ext cx="3944075" cy="3173865"/>
              </a:xfrm>
              <a:prstGeom prst="roundRect">
                <a:avLst/>
              </a:prstGeom>
              <a:solidFill>
                <a:schemeClr val="tx2">
                  <a:lumMod val="10000"/>
                  <a:lumOff val="9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bIns="0" rtlCol="0" anchor="b"/>
              <a:lstStyle/>
              <a:p>
                <a:pPr algn="ctr"/>
                <a:r>
                  <a:rPr lang="en-US" sz="20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Gradient Attack</a:t>
                </a:r>
              </a:p>
            </p:txBody>
          </p:sp>
          <p:sp>
            <p:nvSpPr>
              <p:cNvPr id="181" name="Rounded Rectangle 180">
                <a:extLst>
                  <a:ext uri="{FF2B5EF4-FFF2-40B4-BE49-F238E27FC236}">
                    <a16:creationId xmlns:a16="http://schemas.microsoft.com/office/drawing/2014/main" id="{B5ADDEAF-750D-4841-91CB-C7A77AFC101D}"/>
                  </a:ext>
                </a:extLst>
              </p:cNvPr>
              <p:cNvSpPr/>
              <p:nvPr/>
            </p:nvSpPr>
            <p:spPr>
              <a:xfrm>
                <a:off x="2535222" y="7121915"/>
                <a:ext cx="3860926" cy="3159919"/>
              </a:xfrm>
              <a:prstGeom prst="roundRect">
                <a:avLst/>
              </a:prstGeom>
              <a:solidFill>
                <a:schemeClr val="accent3">
                  <a:lumMod val="25000"/>
                  <a:lumOff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bIns="0" rtlCol="0" anchor="b"/>
              <a:lstStyle/>
              <a:p>
                <a:pPr algn="ctr"/>
                <a:r>
                  <a:rPr lang="en-US" sz="20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Transfer Attack</a:t>
                </a:r>
              </a:p>
            </p:txBody>
          </p:sp>
          <p:sp>
            <p:nvSpPr>
              <p:cNvPr id="182" name="Google Shape;828;p45">
                <a:extLst>
                  <a:ext uri="{FF2B5EF4-FFF2-40B4-BE49-F238E27FC236}">
                    <a16:creationId xmlns:a16="http://schemas.microsoft.com/office/drawing/2014/main" id="{8714C052-EE17-7A4C-9530-CD36A9918B7E}"/>
                  </a:ext>
                </a:extLst>
              </p:cNvPr>
              <p:cNvSpPr/>
              <p:nvPr/>
            </p:nvSpPr>
            <p:spPr>
              <a:xfrm>
                <a:off x="2723580" y="7712021"/>
                <a:ext cx="2267590" cy="1711818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" sz="2000" dirty="0">
                  <a:latin typeface="+mn-lt"/>
                  <a:cs typeface="Times New Roman" panose="02020603050405020304" pitchFamily="18" charset="0"/>
                </a:endParaRPr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" sz="2000" dirty="0">
                  <a:latin typeface="+mn-lt"/>
                  <a:cs typeface="Times New Roman" panose="02020603050405020304" pitchFamily="18" charset="0"/>
                </a:endParaRPr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White-box attack using local models</a:t>
                </a:r>
                <a:endParaRPr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86" name="Google Shape;829;p45">
                <a:extLst>
                  <a:ext uri="{FF2B5EF4-FFF2-40B4-BE49-F238E27FC236}">
                    <a16:creationId xmlns:a16="http://schemas.microsoft.com/office/drawing/2014/main" id="{4C11AA26-69B0-EE40-8D68-4026D196C7A8}"/>
                  </a:ext>
                </a:extLst>
              </p:cNvPr>
              <p:cNvSpPr/>
              <p:nvPr/>
            </p:nvSpPr>
            <p:spPr>
              <a:xfrm>
                <a:off x="583618" y="8167126"/>
                <a:ext cx="1711556" cy="801608"/>
              </a:xfrm>
              <a:prstGeom prst="roundRect">
                <a:avLst>
                  <a:gd name="adj" fmla="val 16667"/>
                </a:avLst>
              </a:prstGeom>
              <a:solidFill>
                <a:srgbClr val="00B0F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Input Image</a:t>
                </a:r>
                <a:endParaRPr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87" name="Google Shape;830;p45">
                <a:extLst>
                  <a:ext uri="{FF2B5EF4-FFF2-40B4-BE49-F238E27FC236}">
                    <a16:creationId xmlns:a16="http://schemas.microsoft.com/office/drawing/2014/main" id="{05646500-9972-B742-9BF3-65B290942791}"/>
                  </a:ext>
                </a:extLst>
              </p:cNvPr>
              <p:cNvCxnSpPr>
                <a:cxnSpLocks/>
                <a:stCxn id="186" idx="3"/>
                <a:endCxn id="182" idx="1"/>
              </p:cNvCxnSpPr>
              <p:nvPr/>
            </p:nvCxnSpPr>
            <p:spPr>
              <a:xfrm>
                <a:off x="2295174" y="8567930"/>
                <a:ext cx="428406" cy="0"/>
              </a:xfrm>
              <a:prstGeom prst="straightConnector1">
                <a:avLst/>
              </a:prstGeom>
              <a:noFill/>
              <a:ln w="38100" cap="flat" cmpd="sng">
                <a:solidFill>
                  <a:srgbClr val="0070C0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sp>
            <p:nvSpPr>
              <p:cNvPr id="188" name="Google Shape;831;p45">
                <a:extLst>
                  <a:ext uri="{FF2B5EF4-FFF2-40B4-BE49-F238E27FC236}">
                    <a16:creationId xmlns:a16="http://schemas.microsoft.com/office/drawing/2014/main" id="{AEAF33CE-3649-584D-91CD-D6577345F2AD}"/>
                  </a:ext>
                </a:extLst>
              </p:cNvPr>
              <p:cNvSpPr/>
              <p:nvPr/>
            </p:nvSpPr>
            <p:spPr>
              <a:xfrm>
                <a:off x="5190977" y="8163904"/>
                <a:ext cx="1077838" cy="808052"/>
              </a:xfrm>
              <a:prstGeom prst="roundRect">
                <a:avLst>
                  <a:gd name="adj" fmla="val 16667"/>
                </a:avLst>
              </a:prstGeom>
              <a:solidFill>
                <a:srgbClr val="FFC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Local AE</a:t>
                </a:r>
                <a:endParaRPr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89" name="Google Shape;832;p45">
                <a:extLst>
                  <a:ext uri="{FF2B5EF4-FFF2-40B4-BE49-F238E27FC236}">
                    <a16:creationId xmlns:a16="http://schemas.microsoft.com/office/drawing/2014/main" id="{88A01F78-F369-9149-8DED-9FB32624A673}"/>
                  </a:ext>
                </a:extLst>
              </p:cNvPr>
              <p:cNvCxnSpPr>
                <a:cxnSpLocks/>
                <a:stCxn id="182" idx="3"/>
                <a:endCxn id="188" idx="1"/>
              </p:cNvCxnSpPr>
              <p:nvPr/>
            </p:nvCxnSpPr>
            <p:spPr>
              <a:xfrm>
                <a:off x="4991170" y="8567930"/>
                <a:ext cx="199807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sp>
            <p:nvSpPr>
              <p:cNvPr id="190" name="Google Shape;833;p45">
                <a:extLst>
                  <a:ext uri="{FF2B5EF4-FFF2-40B4-BE49-F238E27FC236}">
                    <a16:creationId xmlns:a16="http://schemas.microsoft.com/office/drawing/2014/main" id="{AC575ED8-21A0-9C4E-939A-CA4BFA7C951F}"/>
                  </a:ext>
                </a:extLst>
              </p:cNvPr>
              <p:cNvSpPr/>
              <p:nvPr/>
            </p:nvSpPr>
            <p:spPr>
              <a:xfrm>
                <a:off x="6697222" y="7784232"/>
                <a:ext cx="3263761" cy="1567396"/>
              </a:xfrm>
              <a:prstGeom prst="rect">
                <a:avLst/>
              </a:prstGeom>
              <a:solidFill>
                <a:schemeClr val="tx1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dirty="0">
                    <a:solidFill>
                      <a:schemeClr val="bg1">
                        <a:lumMod val="9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Gradient attacks on target model with estimated gradient from queries</a:t>
                </a:r>
                <a:endParaRPr sz="2000" dirty="0">
                  <a:solidFill>
                    <a:schemeClr val="bg1">
                      <a:lumMod val="9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91" name="Google Shape;835;p45">
                <a:extLst>
                  <a:ext uri="{FF2B5EF4-FFF2-40B4-BE49-F238E27FC236}">
                    <a16:creationId xmlns:a16="http://schemas.microsoft.com/office/drawing/2014/main" id="{E4EC58DC-B7E4-9447-A508-6FA8F6E911C0}"/>
                  </a:ext>
                </a:extLst>
              </p:cNvPr>
              <p:cNvSpPr/>
              <p:nvPr/>
            </p:nvSpPr>
            <p:spPr>
              <a:xfrm>
                <a:off x="10617989" y="8086593"/>
                <a:ext cx="1606354" cy="962674"/>
              </a:xfrm>
              <a:prstGeom prst="roundRect">
                <a:avLst>
                  <a:gd name="adj" fmla="val 16667"/>
                </a:avLst>
              </a:prstGeom>
              <a:solidFill>
                <a:srgbClr val="C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0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Successful</a:t>
                </a:r>
                <a:r>
                  <a:rPr lang="en" sz="20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Adversarial Example</a:t>
                </a:r>
                <a:endParaRPr sz="20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92" name="Google Shape;836;p45">
                <a:extLst>
                  <a:ext uri="{FF2B5EF4-FFF2-40B4-BE49-F238E27FC236}">
                    <a16:creationId xmlns:a16="http://schemas.microsoft.com/office/drawing/2014/main" id="{3E0F426B-F6F0-CB42-A6F9-AB5BFF71F15D}"/>
                  </a:ext>
                </a:extLst>
              </p:cNvPr>
              <p:cNvCxnSpPr>
                <a:cxnSpLocks/>
                <a:stCxn id="190" idx="3"/>
                <a:endCxn id="191" idx="1"/>
              </p:cNvCxnSpPr>
              <p:nvPr/>
            </p:nvCxnSpPr>
            <p:spPr>
              <a:xfrm>
                <a:off x="9960983" y="8567930"/>
                <a:ext cx="657006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193" name="Google Shape;837;p45">
                <a:extLst>
                  <a:ext uri="{FF2B5EF4-FFF2-40B4-BE49-F238E27FC236}">
                    <a16:creationId xmlns:a16="http://schemas.microsoft.com/office/drawing/2014/main" id="{F99D24FA-A87C-E84B-B396-C7D653EC84CF}"/>
                  </a:ext>
                </a:extLst>
              </p:cNvPr>
              <p:cNvCxnSpPr>
                <a:cxnSpLocks/>
                <a:stCxn id="188" idx="3"/>
                <a:endCxn id="190" idx="1"/>
              </p:cNvCxnSpPr>
              <p:nvPr/>
            </p:nvCxnSpPr>
            <p:spPr>
              <a:xfrm>
                <a:off x="6268815" y="8567930"/>
                <a:ext cx="428407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194" name="Elbow Connector 193">
                <a:extLst>
                  <a:ext uri="{FF2B5EF4-FFF2-40B4-BE49-F238E27FC236}">
                    <a16:creationId xmlns:a16="http://schemas.microsoft.com/office/drawing/2014/main" id="{EA016DA0-A577-8E41-B8C1-4572EC4BC214}"/>
                  </a:ext>
                </a:extLst>
              </p:cNvPr>
              <p:cNvCxnSpPr>
                <a:cxnSpLocks/>
                <a:stCxn id="190" idx="0"/>
                <a:endCxn id="196" idx="7"/>
              </p:cNvCxnSpPr>
              <p:nvPr/>
            </p:nvCxnSpPr>
            <p:spPr>
              <a:xfrm rot="16200000" flipH="1" flipV="1">
                <a:off x="5729083" y="5440506"/>
                <a:ext cx="256295" cy="4943745"/>
              </a:xfrm>
              <a:prstGeom prst="bentConnector3">
                <a:avLst>
                  <a:gd name="adj1" fmla="val -89194"/>
                </a:avLst>
              </a:prstGeom>
              <a:ln w="28575">
                <a:prstDash val="sys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5" name="TextBox 194">
                <a:extLst>
                  <a:ext uri="{FF2B5EF4-FFF2-40B4-BE49-F238E27FC236}">
                    <a16:creationId xmlns:a16="http://schemas.microsoft.com/office/drawing/2014/main" id="{511EFBCF-7067-434F-B891-E155B73D376F}"/>
                  </a:ext>
                </a:extLst>
              </p:cNvPr>
              <p:cNvSpPr txBox="1"/>
              <p:nvPr/>
            </p:nvSpPr>
            <p:spPr>
              <a:xfrm>
                <a:off x="7724063" y="7191156"/>
                <a:ext cx="217719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</a:t>
                </a:r>
                <a:r>
                  <a:rPr lang="en-US" sz="16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test</a:t>
                </a:r>
                <a:r>
                  <a:rPr lang="en-US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:r>
                  <a:rPr lang="en-US" sz="16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label</a:t>
                </a:r>
                <a:r>
                  <a:rPr lang="en-US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 by-products</a:t>
                </a:r>
              </a:p>
            </p:txBody>
          </p:sp>
          <p:sp>
            <p:nvSpPr>
              <p:cNvPr id="196" name="Oval 195">
                <a:extLst>
                  <a:ext uri="{FF2B5EF4-FFF2-40B4-BE49-F238E27FC236}">
                    <a16:creationId xmlns:a16="http://schemas.microsoft.com/office/drawing/2014/main" id="{41264E82-6D06-D748-8E5F-DC123C2B817D}"/>
                  </a:ext>
                </a:extLst>
              </p:cNvPr>
              <p:cNvSpPr/>
              <p:nvPr/>
            </p:nvSpPr>
            <p:spPr>
              <a:xfrm>
                <a:off x="2881554" y="7968578"/>
                <a:ext cx="590243" cy="491296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</a:t>
                </a:r>
                <a:r>
                  <a:rPr lang="en-US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</a:p>
            </p:txBody>
          </p:sp>
          <p:sp>
            <p:nvSpPr>
              <p:cNvPr id="197" name="Oval 196">
                <a:extLst>
                  <a:ext uri="{FF2B5EF4-FFF2-40B4-BE49-F238E27FC236}">
                    <a16:creationId xmlns:a16="http://schemas.microsoft.com/office/drawing/2014/main" id="{684B1A90-89FB-F648-83F3-EA988C263708}"/>
                  </a:ext>
                </a:extLst>
              </p:cNvPr>
              <p:cNvSpPr/>
              <p:nvPr/>
            </p:nvSpPr>
            <p:spPr>
              <a:xfrm>
                <a:off x="3560886" y="7968578"/>
                <a:ext cx="590243" cy="491296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</a:t>
                </a:r>
                <a:r>
                  <a:rPr lang="en-US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</a:p>
            </p:txBody>
          </p:sp>
          <p:sp>
            <p:nvSpPr>
              <p:cNvPr id="198" name="Oval 197">
                <a:extLst>
                  <a:ext uri="{FF2B5EF4-FFF2-40B4-BE49-F238E27FC236}">
                    <a16:creationId xmlns:a16="http://schemas.microsoft.com/office/drawing/2014/main" id="{470F9708-05BB-D343-928C-F1C00CC62C88}"/>
                  </a:ext>
                </a:extLst>
              </p:cNvPr>
              <p:cNvSpPr/>
              <p:nvPr/>
            </p:nvSpPr>
            <p:spPr>
              <a:xfrm>
                <a:off x="4240217" y="7955159"/>
                <a:ext cx="590243" cy="491296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</a:t>
                </a:r>
                <a:r>
                  <a:rPr lang="en-US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</a:t>
                </a:r>
              </a:p>
            </p:txBody>
          </p:sp>
          <p:sp>
            <p:nvSpPr>
              <p:cNvPr id="199" name="TextBox 198">
                <a:extLst>
                  <a:ext uri="{FF2B5EF4-FFF2-40B4-BE49-F238E27FC236}">
                    <a16:creationId xmlns:a16="http://schemas.microsoft.com/office/drawing/2014/main" id="{74EDEE40-BC29-7146-933C-262767BA02F6}"/>
                  </a:ext>
                </a:extLst>
              </p:cNvPr>
              <p:cNvSpPr txBox="1"/>
              <p:nvPr/>
            </p:nvSpPr>
            <p:spPr>
              <a:xfrm>
                <a:off x="3410502" y="7712020"/>
                <a:ext cx="165942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tune local models</a:t>
                </a:r>
              </a:p>
            </p:txBody>
          </p:sp>
          <p:sp>
            <p:nvSpPr>
              <p:cNvPr id="200" name="Rounded Rectangle 199">
                <a:extLst>
                  <a:ext uri="{FF2B5EF4-FFF2-40B4-BE49-F238E27FC236}">
                    <a16:creationId xmlns:a16="http://schemas.microsoft.com/office/drawing/2014/main" id="{5FA040FE-0237-E44E-B6EC-EDE90CDD855D}"/>
                  </a:ext>
                </a:extLst>
              </p:cNvPr>
              <p:cNvSpPr/>
              <p:nvPr/>
            </p:nvSpPr>
            <p:spPr>
              <a:xfrm>
                <a:off x="10671292" y="9160017"/>
                <a:ext cx="1526574" cy="1191657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Target Model </a:t>
                </a:r>
              </a:p>
              <a:p>
                <a:pPr algn="ctr"/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(API Only)</a:t>
                </a:r>
              </a:p>
            </p:txBody>
          </p:sp>
          <p:cxnSp>
            <p:nvCxnSpPr>
              <p:cNvPr id="201" name="Elbow Connector 200">
                <a:extLst>
                  <a:ext uri="{FF2B5EF4-FFF2-40B4-BE49-F238E27FC236}">
                    <a16:creationId xmlns:a16="http://schemas.microsoft.com/office/drawing/2014/main" id="{B4E329B2-7C55-DE4F-9731-1EE790E8C615}"/>
                  </a:ext>
                </a:extLst>
              </p:cNvPr>
              <p:cNvCxnSpPr>
                <a:stCxn id="190" idx="2"/>
                <a:endCxn id="200" idx="1"/>
              </p:cNvCxnSpPr>
              <p:nvPr/>
            </p:nvCxnSpPr>
            <p:spPr>
              <a:xfrm rot="16200000" flipH="1">
                <a:off x="9298088" y="8382642"/>
                <a:ext cx="404218" cy="2342189"/>
              </a:xfrm>
              <a:prstGeom prst="bentConnector2">
                <a:avLst/>
              </a:prstGeom>
              <a:ln w="38100">
                <a:solidFill>
                  <a:srgbClr val="C00000"/>
                </a:solidFill>
                <a:prstDash val="dash"/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23" name="TextBox 222">
              <a:extLst>
                <a:ext uri="{FF2B5EF4-FFF2-40B4-BE49-F238E27FC236}">
                  <a16:creationId xmlns:a16="http://schemas.microsoft.com/office/drawing/2014/main" id="{39099198-8500-7E43-8D4F-62E0FB630D86}"/>
                </a:ext>
              </a:extLst>
            </p:cNvPr>
            <p:cNvSpPr txBox="1"/>
            <p:nvPr/>
          </p:nvSpPr>
          <p:spPr>
            <a:xfrm>
              <a:off x="4061281" y="9708367"/>
              <a:ext cx="542664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Attack Process</a:t>
              </a:r>
            </a:p>
          </p:txBody>
        </p:sp>
      </p:grpSp>
      <p:grpSp>
        <p:nvGrpSpPr>
          <p:cNvPr id="464" name="Group 463">
            <a:extLst>
              <a:ext uri="{FF2B5EF4-FFF2-40B4-BE49-F238E27FC236}">
                <a16:creationId xmlns:a16="http://schemas.microsoft.com/office/drawing/2014/main" id="{00BD4386-F98E-C94A-A87F-724A7E8E851F}"/>
              </a:ext>
            </a:extLst>
          </p:cNvPr>
          <p:cNvGrpSpPr/>
          <p:nvPr/>
        </p:nvGrpSpPr>
        <p:grpSpPr>
          <a:xfrm>
            <a:off x="1477931" y="20933669"/>
            <a:ext cx="10593346" cy="5499536"/>
            <a:chOff x="1425651" y="21215742"/>
            <a:chExt cx="10593346" cy="5499536"/>
          </a:xfrm>
        </p:grpSpPr>
        <p:sp>
          <p:nvSpPr>
            <p:cNvPr id="541" name="TextBox 540">
              <a:extLst>
                <a:ext uri="{FF2B5EF4-FFF2-40B4-BE49-F238E27FC236}">
                  <a16:creationId xmlns:a16="http://schemas.microsoft.com/office/drawing/2014/main" id="{29B22D56-CA00-7D4E-8F9E-F233329D03AE}"/>
                </a:ext>
              </a:extLst>
            </p:cNvPr>
            <p:cNvSpPr txBox="1"/>
            <p:nvPr/>
          </p:nvSpPr>
          <p:spPr>
            <a:xfrm>
              <a:off x="3667855" y="26192058"/>
              <a:ext cx="542664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Search Space of Hybrid Attack</a:t>
              </a:r>
            </a:p>
          </p:txBody>
        </p: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9BCE302B-CF7A-294E-B14A-98353350A31D}"/>
                </a:ext>
              </a:extLst>
            </p:cNvPr>
            <p:cNvGrpSpPr/>
            <p:nvPr/>
          </p:nvGrpSpPr>
          <p:grpSpPr>
            <a:xfrm>
              <a:off x="1425651" y="21215742"/>
              <a:ext cx="10593346" cy="4761677"/>
              <a:chOff x="853497" y="21690568"/>
              <a:chExt cx="10593346" cy="4761677"/>
            </a:xfrm>
          </p:grpSpPr>
          <p:sp>
            <p:nvSpPr>
              <p:cNvPr id="17" name="Freeform 16">
                <a:extLst>
                  <a:ext uri="{FF2B5EF4-FFF2-40B4-BE49-F238E27FC236}">
                    <a16:creationId xmlns:a16="http://schemas.microsoft.com/office/drawing/2014/main" id="{1E539060-F543-1C45-BA61-9FD5EA69A264}"/>
                  </a:ext>
                </a:extLst>
              </p:cNvPr>
              <p:cNvSpPr/>
              <p:nvPr/>
            </p:nvSpPr>
            <p:spPr>
              <a:xfrm>
                <a:off x="1599187" y="23339126"/>
                <a:ext cx="1390198" cy="738554"/>
              </a:xfrm>
              <a:custGeom>
                <a:avLst/>
                <a:gdLst>
                  <a:gd name="connsiteX0" fmla="*/ 36182 w 1144013"/>
                  <a:gd name="connsiteY0" fmla="*/ 738554 h 738554"/>
                  <a:gd name="connsiteX1" fmla="*/ 18598 w 1144013"/>
                  <a:gd name="connsiteY1" fmla="*/ 386862 h 738554"/>
                  <a:gd name="connsiteX2" fmla="*/ 264782 w 1144013"/>
                  <a:gd name="connsiteY2" fmla="*/ 211016 h 738554"/>
                  <a:gd name="connsiteX3" fmla="*/ 528552 w 1144013"/>
                  <a:gd name="connsiteY3" fmla="*/ 334108 h 738554"/>
                  <a:gd name="connsiteX4" fmla="*/ 757152 w 1144013"/>
                  <a:gd name="connsiteY4" fmla="*/ 474785 h 738554"/>
                  <a:gd name="connsiteX5" fmla="*/ 880244 w 1144013"/>
                  <a:gd name="connsiteY5" fmla="*/ 123093 h 738554"/>
                  <a:gd name="connsiteX6" fmla="*/ 1144013 w 1144013"/>
                  <a:gd name="connsiteY6" fmla="*/ 0 h 738554"/>
                  <a:gd name="connsiteX7" fmla="*/ 1144013 w 1144013"/>
                  <a:gd name="connsiteY7" fmla="*/ 0 h 7385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44013" h="738554">
                    <a:moveTo>
                      <a:pt x="36182" y="738554"/>
                    </a:moveTo>
                    <a:cubicBezTo>
                      <a:pt x="8340" y="606669"/>
                      <a:pt x="-19502" y="474785"/>
                      <a:pt x="18598" y="386862"/>
                    </a:cubicBezTo>
                    <a:cubicBezTo>
                      <a:pt x="56698" y="298939"/>
                      <a:pt x="179790" y="219808"/>
                      <a:pt x="264782" y="211016"/>
                    </a:cubicBezTo>
                    <a:cubicBezTo>
                      <a:pt x="349774" y="202224"/>
                      <a:pt x="446490" y="290146"/>
                      <a:pt x="528552" y="334108"/>
                    </a:cubicBezTo>
                    <a:cubicBezTo>
                      <a:pt x="610614" y="378069"/>
                      <a:pt x="698537" y="509954"/>
                      <a:pt x="757152" y="474785"/>
                    </a:cubicBezTo>
                    <a:cubicBezTo>
                      <a:pt x="815767" y="439616"/>
                      <a:pt x="815767" y="202224"/>
                      <a:pt x="880244" y="123093"/>
                    </a:cubicBezTo>
                    <a:cubicBezTo>
                      <a:pt x="944721" y="43962"/>
                      <a:pt x="1144013" y="0"/>
                      <a:pt x="1144013" y="0"/>
                    </a:cubicBezTo>
                    <a:lnTo>
                      <a:pt x="1144013" y="0"/>
                    </a:lnTo>
                  </a:path>
                </a:pathLst>
              </a:custGeom>
              <a:noFill/>
              <a:ln>
                <a:tailEnd type="triangl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5" name="Group 54">
                <a:extLst>
                  <a:ext uri="{FF2B5EF4-FFF2-40B4-BE49-F238E27FC236}">
                    <a16:creationId xmlns:a16="http://schemas.microsoft.com/office/drawing/2014/main" id="{EB94A781-8BBE-BA43-98B9-59D4E8B17AF7}"/>
                  </a:ext>
                </a:extLst>
              </p:cNvPr>
              <p:cNvGrpSpPr/>
              <p:nvPr/>
            </p:nvGrpSpPr>
            <p:grpSpPr>
              <a:xfrm>
                <a:off x="853497" y="21690568"/>
                <a:ext cx="10593346" cy="4761677"/>
                <a:chOff x="-8022794" y="18321182"/>
                <a:chExt cx="10593346" cy="4761677"/>
              </a:xfrm>
            </p:grpSpPr>
            <p:grpSp>
              <p:nvGrpSpPr>
                <p:cNvPr id="4" name="Group 3">
                  <a:extLst>
                    <a:ext uri="{FF2B5EF4-FFF2-40B4-BE49-F238E27FC236}">
                      <a16:creationId xmlns:a16="http://schemas.microsoft.com/office/drawing/2014/main" id="{6997CAA7-7659-A44A-8424-04E5CD4297F3}"/>
                    </a:ext>
                  </a:extLst>
                </p:cNvPr>
                <p:cNvGrpSpPr/>
                <p:nvPr/>
              </p:nvGrpSpPr>
              <p:grpSpPr>
                <a:xfrm>
                  <a:off x="-8022794" y="18321182"/>
                  <a:ext cx="8757839" cy="4761677"/>
                  <a:chOff x="-5985213" y="21067075"/>
                  <a:chExt cx="8757839" cy="4761677"/>
                </a:xfrm>
              </p:grpSpPr>
              <p:sp>
                <p:nvSpPr>
                  <p:cNvPr id="203" name="Google Shape;780;p45">
                    <a:extLst>
                      <a:ext uri="{FF2B5EF4-FFF2-40B4-BE49-F238E27FC236}">
                        <a16:creationId xmlns:a16="http://schemas.microsoft.com/office/drawing/2014/main" id="{E567CB0A-2158-B34A-9622-060865CBF99A}"/>
                      </a:ext>
                    </a:extLst>
                  </p:cNvPr>
                  <p:cNvSpPr/>
                  <p:nvPr/>
                </p:nvSpPr>
                <p:spPr>
                  <a:xfrm>
                    <a:off x="-5793356" y="21067075"/>
                    <a:ext cx="6597854" cy="3508184"/>
                  </a:xfrm>
                  <a:prstGeom prst="rect">
                    <a:avLst/>
                  </a:prstGeom>
                  <a:noFill/>
                  <a:ln w="63500" cap="flat" cmpd="sng">
                    <a:solidFill>
                      <a:srgbClr val="D9D9D9"/>
                    </a:solidFill>
                    <a:prstDash val="dash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204" name="Group 203">
                    <a:extLst>
                      <a:ext uri="{FF2B5EF4-FFF2-40B4-BE49-F238E27FC236}">
                        <a16:creationId xmlns:a16="http://schemas.microsoft.com/office/drawing/2014/main" id="{95721B10-5C56-534D-BBE9-F5697EC84BD5}"/>
                      </a:ext>
                    </a:extLst>
                  </p:cNvPr>
                  <p:cNvGrpSpPr/>
                  <p:nvPr/>
                </p:nvGrpSpPr>
                <p:grpSpPr>
                  <a:xfrm>
                    <a:off x="-5985213" y="21120089"/>
                    <a:ext cx="8757839" cy="4708663"/>
                    <a:chOff x="355253" y="19726842"/>
                    <a:chExt cx="8757839" cy="4708663"/>
                  </a:xfrm>
                </p:grpSpPr>
                <p:grpSp>
                  <p:nvGrpSpPr>
                    <p:cNvPr id="205" name="Group 204">
                      <a:extLst>
                        <a:ext uri="{FF2B5EF4-FFF2-40B4-BE49-F238E27FC236}">
                          <a16:creationId xmlns:a16="http://schemas.microsoft.com/office/drawing/2014/main" id="{3B575E1C-D964-C34A-BA53-5EC1EA82EB9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4617259" y="20281002"/>
                      <a:ext cx="2358757" cy="1682088"/>
                      <a:chOff x="660977" y="12589949"/>
                      <a:chExt cx="2358757" cy="1682088"/>
                    </a:xfrm>
                  </p:grpSpPr>
                  <p:sp>
                    <p:nvSpPr>
                      <p:cNvPr id="253" name="Google Shape;781;p45">
                        <a:extLst>
                          <a:ext uri="{FF2B5EF4-FFF2-40B4-BE49-F238E27FC236}">
                            <a16:creationId xmlns:a16="http://schemas.microsoft.com/office/drawing/2014/main" id="{D3E454DA-755E-E74A-BA50-6A92240E8E4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60977" y="12589949"/>
                        <a:ext cx="2358757" cy="168208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47782" h="35373" extrusionOk="0">
                            <a:moveTo>
                              <a:pt x="15561" y="804"/>
                            </a:moveTo>
                            <a:cubicBezTo>
                              <a:pt x="11644" y="1357"/>
                              <a:pt x="8555" y="1218"/>
                              <a:pt x="6988" y="3845"/>
                            </a:cubicBezTo>
                            <a:cubicBezTo>
                              <a:pt x="5421" y="6472"/>
                              <a:pt x="7311" y="13570"/>
                              <a:pt x="6159" y="16566"/>
                            </a:cubicBezTo>
                            <a:cubicBezTo>
                              <a:pt x="5007" y="19562"/>
                              <a:pt x="-524" y="19608"/>
                              <a:pt x="75" y="21820"/>
                            </a:cubicBezTo>
                            <a:cubicBezTo>
                              <a:pt x="674" y="24032"/>
                              <a:pt x="7219" y="28964"/>
                              <a:pt x="9754" y="29840"/>
                            </a:cubicBezTo>
                            <a:cubicBezTo>
                              <a:pt x="12289" y="30716"/>
                              <a:pt x="13348" y="27259"/>
                              <a:pt x="15284" y="27074"/>
                            </a:cubicBezTo>
                            <a:cubicBezTo>
                              <a:pt x="17220" y="26890"/>
                              <a:pt x="20677" y="27581"/>
                              <a:pt x="21368" y="28733"/>
                            </a:cubicBezTo>
                            <a:cubicBezTo>
                              <a:pt x="22059" y="29885"/>
                              <a:pt x="19109" y="32927"/>
                              <a:pt x="19432" y="33987"/>
                            </a:cubicBezTo>
                            <a:cubicBezTo>
                              <a:pt x="19755" y="35047"/>
                              <a:pt x="21783" y="35785"/>
                              <a:pt x="23304" y="35094"/>
                            </a:cubicBezTo>
                            <a:cubicBezTo>
                              <a:pt x="24825" y="34403"/>
                              <a:pt x="27222" y="31638"/>
                              <a:pt x="28558" y="29840"/>
                            </a:cubicBezTo>
                            <a:cubicBezTo>
                              <a:pt x="29895" y="28043"/>
                              <a:pt x="29987" y="25415"/>
                              <a:pt x="31323" y="24309"/>
                            </a:cubicBezTo>
                            <a:cubicBezTo>
                              <a:pt x="32660" y="23203"/>
                              <a:pt x="34780" y="22281"/>
                              <a:pt x="36577" y="23203"/>
                            </a:cubicBezTo>
                            <a:cubicBezTo>
                              <a:pt x="38375" y="24125"/>
                              <a:pt x="40265" y="31038"/>
                              <a:pt x="42108" y="29840"/>
                            </a:cubicBezTo>
                            <a:cubicBezTo>
                              <a:pt x="43952" y="28642"/>
                              <a:pt x="47223" y="19839"/>
                              <a:pt x="47638" y="16013"/>
                            </a:cubicBezTo>
                            <a:cubicBezTo>
                              <a:pt x="48053" y="12188"/>
                              <a:pt x="47455" y="9468"/>
                              <a:pt x="44597" y="6887"/>
                            </a:cubicBezTo>
                            <a:cubicBezTo>
                              <a:pt x="41740" y="4306"/>
                              <a:pt x="35332" y="1541"/>
                              <a:pt x="30493" y="527"/>
                            </a:cubicBezTo>
                            <a:cubicBezTo>
                              <a:pt x="25654" y="-487"/>
                              <a:pt x="19479" y="251"/>
                              <a:pt x="15561" y="804"/>
                            </a:cubicBezTo>
                            <a:close/>
                          </a:path>
                        </a:pathLst>
                      </a:custGeom>
                      <a:solidFill>
                        <a:srgbClr val="F4CCCC"/>
                      </a:solidFill>
                      <a:ln w="9525" cap="flat" cmpd="sng">
                        <a:solidFill>
                          <a:schemeClr val="dk2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</p:sp>
                  <p:sp>
                    <p:nvSpPr>
                      <p:cNvPr id="254" name="Google Shape;782;p45">
                        <a:extLst>
                          <a:ext uri="{FF2B5EF4-FFF2-40B4-BE49-F238E27FC236}">
                            <a16:creationId xmlns:a16="http://schemas.microsoft.com/office/drawing/2014/main" id="{EB422FCA-9C08-2C42-89DA-DE2F95D8E7E9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944001" y="12626761"/>
                        <a:ext cx="1370399" cy="8113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en" sz="2000" dirty="0">
                            <a:solidFill>
                              <a:schemeClr val="dk1"/>
                            </a:solidFill>
                            <a:latin typeface="Times New Roman"/>
                            <a:ea typeface="Times New Roman"/>
                            <a:cs typeface="Times New Roman"/>
                            <a:sym typeface="Times New Roman"/>
                          </a:rPr>
                          <a:t>Target Region</a:t>
                        </a:r>
                        <a:endParaRPr sz="20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p:txBody>
                  </p:sp>
                  <p:sp>
                    <p:nvSpPr>
                      <p:cNvPr id="255" name="Google Shape;817;p45">
                        <a:extLst>
                          <a:ext uri="{FF2B5EF4-FFF2-40B4-BE49-F238E27FC236}">
                            <a16:creationId xmlns:a16="http://schemas.microsoft.com/office/drawing/2014/main" id="{BE8317C4-FF9C-F746-8FBE-AF967E849899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1679799" y="13273719"/>
                        <a:ext cx="1263441" cy="5818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en" sz="2000" dirty="0">
                            <a:latin typeface="Times New Roman"/>
                            <a:ea typeface="Times New Roman"/>
                            <a:cs typeface="Times New Roman"/>
                            <a:sym typeface="Times New Roman"/>
                          </a:rPr>
                          <a:t>AE</a:t>
                        </a:r>
                        <a:endParaRPr sz="2000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p:txBody>
                  </p:sp>
                  <p:sp>
                    <p:nvSpPr>
                      <p:cNvPr id="256" name="Google Shape;784;p45">
                        <a:extLst>
                          <a:ext uri="{FF2B5EF4-FFF2-40B4-BE49-F238E27FC236}">
                            <a16:creationId xmlns:a16="http://schemas.microsoft.com/office/drawing/2014/main" id="{4C60255E-21FC-3D48-8DD5-279A1CCEB73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753091" y="13632864"/>
                        <a:ext cx="343134" cy="349385"/>
                      </a:xfrm>
                      <a:prstGeom prst="ellipse">
                        <a:avLst/>
                      </a:prstGeom>
                      <a:solidFill>
                        <a:srgbClr val="FF0000"/>
                      </a:solidFill>
                      <a:ln w="19050" cap="flat" cmpd="sng">
                        <a:solidFill>
                          <a:srgbClr val="FF0000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206" name="Google Shape;785;p45">
                      <a:extLst>
                        <a:ext uri="{FF2B5EF4-FFF2-40B4-BE49-F238E27FC236}">
                          <a16:creationId xmlns:a16="http://schemas.microsoft.com/office/drawing/2014/main" id="{C491E86D-A80F-0845-BEB6-2CA63DD2EA39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30028" y="23508265"/>
                      <a:ext cx="3618018" cy="927240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spcFirstLastPara="1" wrap="square" lIns="91425" tIns="91425" rIns="91425" bIns="91425" anchor="t" anchorCtr="0">
                      <a:noAutofit/>
                    </a:bodyPr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search g</a:t>
                      </a:r>
                      <a:r>
                        <a:rPr lang="en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radient</a:t>
                      </a:r>
                      <a:r>
                        <a:rPr lang="e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estimated from target model queries</a:t>
                      </a:r>
                      <a:endParaRPr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p:txBody>
                </p:sp>
                <p:sp>
                  <p:nvSpPr>
                    <p:cNvPr id="207" name="Freeform 206">
                      <a:extLst>
                        <a:ext uri="{FF2B5EF4-FFF2-40B4-BE49-F238E27FC236}">
                          <a16:creationId xmlns:a16="http://schemas.microsoft.com/office/drawing/2014/main" id="{AA638EA0-A2C8-4249-8260-7868887447CE}"/>
                        </a:ext>
                      </a:extLst>
                    </p:cNvPr>
                    <p:cNvSpPr/>
                    <p:nvPr/>
                  </p:nvSpPr>
                  <p:spPr>
                    <a:xfrm rot="963521">
                      <a:off x="2637574" y="21426800"/>
                      <a:ext cx="3144893" cy="1155598"/>
                    </a:xfrm>
                    <a:custGeom>
                      <a:avLst/>
                      <a:gdLst>
                        <a:gd name="connsiteX0" fmla="*/ 0 w 2617228"/>
                        <a:gd name="connsiteY0" fmla="*/ 669370 h 1481322"/>
                        <a:gd name="connsiteX1" fmla="*/ 171450 w 2617228"/>
                        <a:gd name="connsiteY1" fmla="*/ 1031320 h 1481322"/>
                        <a:gd name="connsiteX2" fmla="*/ 476250 w 2617228"/>
                        <a:gd name="connsiteY2" fmla="*/ 1107520 h 1481322"/>
                        <a:gd name="connsiteX3" fmla="*/ 552450 w 2617228"/>
                        <a:gd name="connsiteY3" fmla="*/ 612220 h 1481322"/>
                        <a:gd name="connsiteX4" fmla="*/ 476250 w 2617228"/>
                        <a:gd name="connsiteY4" fmla="*/ 231220 h 1481322"/>
                        <a:gd name="connsiteX5" fmla="*/ 723900 w 2617228"/>
                        <a:gd name="connsiteY5" fmla="*/ 155020 h 1481322"/>
                        <a:gd name="connsiteX6" fmla="*/ 1009650 w 2617228"/>
                        <a:gd name="connsiteY6" fmla="*/ 650320 h 1481322"/>
                        <a:gd name="connsiteX7" fmla="*/ 990600 w 2617228"/>
                        <a:gd name="connsiteY7" fmla="*/ 1012270 h 1481322"/>
                        <a:gd name="connsiteX8" fmla="*/ 1123950 w 2617228"/>
                        <a:gd name="connsiteY8" fmla="*/ 1412320 h 1481322"/>
                        <a:gd name="connsiteX9" fmla="*/ 1638300 w 2617228"/>
                        <a:gd name="connsiteY9" fmla="*/ 1412320 h 1481322"/>
                        <a:gd name="connsiteX10" fmla="*/ 1619250 w 2617228"/>
                        <a:gd name="connsiteY10" fmla="*/ 726520 h 1481322"/>
                        <a:gd name="connsiteX11" fmla="*/ 1200150 w 2617228"/>
                        <a:gd name="connsiteY11" fmla="*/ 40720 h 1481322"/>
                        <a:gd name="connsiteX12" fmla="*/ 1657350 w 2617228"/>
                        <a:gd name="connsiteY12" fmla="*/ 155020 h 1481322"/>
                        <a:gd name="connsiteX13" fmla="*/ 2038350 w 2617228"/>
                        <a:gd name="connsiteY13" fmla="*/ 783670 h 1481322"/>
                        <a:gd name="connsiteX14" fmla="*/ 2571750 w 2617228"/>
                        <a:gd name="connsiteY14" fmla="*/ 1031320 h 1481322"/>
                        <a:gd name="connsiteX15" fmla="*/ 2552700 w 2617228"/>
                        <a:gd name="connsiteY15" fmla="*/ 383620 h 14813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2617228" h="1481322">
                          <a:moveTo>
                            <a:pt x="0" y="669370"/>
                          </a:moveTo>
                          <a:cubicBezTo>
                            <a:pt x="46037" y="813832"/>
                            <a:pt x="92075" y="958295"/>
                            <a:pt x="171450" y="1031320"/>
                          </a:cubicBezTo>
                          <a:cubicBezTo>
                            <a:pt x="250825" y="1104345"/>
                            <a:pt x="412750" y="1177370"/>
                            <a:pt x="476250" y="1107520"/>
                          </a:cubicBezTo>
                          <a:cubicBezTo>
                            <a:pt x="539750" y="1037670"/>
                            <a:pt x="552450" y="758270"/>
                            <a:pt x="552450" y="612220"/>
                          </a:cubicBezTo>
                          <a:cubicBezTo>
                            <a:pt x="552450" y="466170"/>
                            <a:pt x="447675" y="307420"/>
                            <a:pt x="476250" y="231220"/>
                          </a:cubicBezTo>
                          <a:cubicBezTo>
                            <a:pt x="504825" y="155020"/>
                            <a:pt x="635000" y="85170"/>
                            <a:pt x="723900" y="155020"/>
                          </a:cubicBezTo>
                          <a:cubicBezTo>
                            <a:pt x="812800" y="224870"/>
                            <a:pt x="965200" y="507445"/>
                            <a:pt x="1009650" y="650320"/>
                          </a:cubicBezTo>
                          <a:cubicBezTo>
                            <a:pt x="1054100" y="793195"/>
                            <a:pt x="971550" y="885270"/>
                            <a:pt x="990600" y="1012270"/>
                          </a:cubicBezTo>
                          <a:cubicBezTo>
                            <a:pt x="1009650" y="1139270"/>
                            <a:pt x="1016000" y="1345645"/>
                            <a:pt x="1123950" y="1412320"/>
                          </a:cubicBezTo>
                          <a:cubicBezTo>
                            <a:pt x="1231900" y="1478995"/>
                            <a:pt x="1555750" y="1526620"/>
                            <a:pt x="1638300" y="1412320"/>
                          </a:cubicBezTo>
                          <a:cubicBezTo>
                            <a:pt x="1720850" y="1298020"/>
                            <a:pt x="1692275" y="955120"/>
                            <a:pt x="1619250" y="726520"/>
                          </a:cubicBezTo>
                          <a:cubicBezTo>
                            <a:pt x="1546225" y="497920"/>
                            <a:pt x="1193800" y="135970"/>
                            <a:pt x="1200150" y="40720"/>
                          </a:cubicBezTo>
                          <a:cubicBezTo>
                            <a:pt x="1206500" y="-54530"/>
                            <a:pt x="1517650" y="31195"/>
                            <a:pt x="1657350" y="155020"/>
                          </a:cubicBezTo>
                          <a:cubicBezTo>
                            <a:pt x="1797050" y="278845"/>
                            <a:pt x="1885950" y="637620"/>
                            <a:pt x="2038350" y="783670"/>
                          </a:cubicBezTo>
                          <a:cubicBezTo>
                            <a:pt x="2190750" y="929720"/>
                            <a:pt x="2486025" y="1097995"/>
                            <a:pt x="2571750" y="1031320"/>
                          </a:cubicBezTo>
                          <a:cubicBezTo>
                            <a:pt x="2657475" y="964645"/>
                            <a:pt x="2605087" y="674132"/>
                            <a:pt x="2552700" y="383620"/>
                          </a:cubicBezTo>
                        </a:path>
                      </a:pathLst>
                    </a:custGeom>
                    <a:ln>
                      <a:tailEnd type="triangle" w="lg" len="lg"/>
                    </a:ln>
                  </p:spPr>
                  <p:style>
                    <a:lnRef idx="2">
                      <a:schemeClr val="dk1"/>
                    </a:lnRef>
                    <a:fillRef idx="0">
                      <a:schemeClr val="dk1"/>
                    </a:fillRef>
                    <a:effectRef idx="1">
                      <a:schemeClr val="dk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208" name="Google Shape;784;p45">
                      <a:extLst>
                        <a:ext uri="{FF2B5EF4-FFF2-40B4-BE49-F238E27FC236}">
                          <a16:creationId xmlns:a16="http://schemas.microsoft.com/office/drawing/2014/main" id="{F7AABC63-8682-D341-B15E-929CEFE2A88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51819" y="21646413"/>
                      <a:ext cx="247514" cy="24825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 w="1905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09" name="Google Shape;784;p45">
                      <a:extLst>
                        <a:ext uri="{FF2B5EF4-FFF2-40B4-BE49-F238E27FC236}">
                          <a16:creationId xmlns:a16="http://schemas.microsoft.com/office/drawing/2014/main" id="{EA4AFC51-0DAA-D940-83CD-DD2F5A4EAF6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34521" y="21628828"/>
                      <a:ext cx="247514" cy="24825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 w="1905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0" name="Google Shape;784;p45">
                      <a:extLst>
                        <a:ext uri="{FF2B5EF4-FFF2-40B4-BE49-F238E27FC236}">
                          <a16:creationId xmlns:a16="http://schemas.microsoft.com/office/drawing/2014/main" id="{CF70CC04-59CB-A94D-A6C4-3200EC962C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907691" y="22066275"/>
                      <a:ext cx="247514" cy="24825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 w="1905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1" name="Google Shape;784;p45">
                      <a:extLst>
                        <a:ext uri="{FF2B5EF4-FFF2-40B4-BE49-F238E27FC236}">
                          <a16:creationId xmlns:a16="http://schemas.microsoft.com/office/drawing/2014/main" id="{807B317C-7F09-2745-A156-879C9C00AA1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119566" y="22288437"/>
                      <a:ext cx="247514" cy="24825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 w="1905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2" name="Google Shape;784;p45">
                      <a:extLst>
                        <a:ext uri="{FF2B5EF4-FFF2-40B4-BE49-F238E27FC236}">
                          <a16:creationId xmlns:a16="http://schemas.microsoft.com/office/drawing/2014/main" id="{990C23C3-A2A4-4D4F-AFC9-38521F87795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420275" y="21476781"/>
                      <a:ext cx="247514" cy="24825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 w="1905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3" name="Google Shape;784;p45">
                      <a:extLst>
                        <a:ext uri="{FF2B5EF4-FFF2-40B4-BE49-F238E27FC236}">
                          <a16:creationId xmlns:a16="http://schemas.microsoft.com/office/drawing/2014/main" id="{FCD2DDB5-2244-8B49-B5EB-01B3FCCE1FE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46786" y="22412562"/>
                      <a:ext cx="247514" cy="24825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 w="1905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4" name="Google Shape;784;p45">
                      <a:extLst>
                        <a:ext uri="{FF2B5EF4-FFF2-40B4-BE49-F238E27FC236}">
                          <a16:creationId xmlns:a16="http://schemas.microsoft.com/office/drawing/2014/main" id="{E6D07209-84EC-3E43-AF57-F165B072ECE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357559" y="21902702"/>
                      <a:ext cx="247514" cy="24825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 w="1905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5" name="Google Shape;784;p45">
                      <a:extLst>
                        <a:ext uri="{FF2B5EF4-FFF2-40B4-BE49-F238E27FC236}">
                          <a16:creationId xmlns:a16="http://schemas.microsoft.com/office/drawing/2014/main" id="{B68CFAF6-5D7E-F949-AA99-978CD526F69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383669" y="22412562"/>
                      <a:ext cx="247514" cy="24825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 w="1905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6" name="Google Shape;784;p45">
                      <a:extLst>
                        <a:ext uri="{FF2B5EF4-FFF2-40B4-BE49-F238E27FC236}">
                          <a16:creationId xmlns:a16="http://schemas.microsoft.com/office/drawing/2014/main" id="{BA1FA956-61BF-4A4F-9875-FA9341A588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703737" y="21673302"/>
                      <a:ext cx="247514" cy="24825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 w="1905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17" name="Google Shape;784;p45">
                      <a:extLst>
                        <a:ext uri="{FF2B5EF4-FFF2-40B4-BE49-F238E27FC236}">
                          <a16:creationId xmlns:a16="http://schemas.microsoft.com/office/drawing/2014/main" id="{995C029A-30C2-D147-8542-9E34273D815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514993" y="22469371"/>
                      <a:ext cx="247514" cy="24825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 w="1905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grpSp>
                  <p:nvGrpSpPr>
                    <p:cNvPr id="218" name="Group 217">
                      <a:extLst>
                        <a:ext uri="{FF2B5EF4-FFF2-40B4-BE49-F238E27FC236}">
                          <a16:creationId xmlns:a16="http://schemas.microsoft.com/office/drawing/2014/main" id="{0425FB0D-F172-F848-BB3F-6ACF849CBAD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55253" y="19726842"/>
                      <a:ext cx="3901063" cy="3278857"/>
                      <a:chOff x="622716" y="11370298"/>
                      <a:chExt cx="3901063" cy="3278857"/>
                    </a:xfrm>
                  </p:grpSpPr>
                  <p:grpSp>
                    <p:nvGrpSpPr>
                      <p:cNvPr id="238" name="Google Shape;783;p45">
                        <a:extLst>
                          <a:ext uri="{FF2B5EF4-FFF2-40B4-BE49-F238E27FC236}">
                            <a16:creationId xmlns:a16="http://schemas.microsoft.com/office/drawing/2014/main" id="{3C9AF1DF-D498-DA49-96BE-B2D580AEE8B6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22716" y="13664058"/>
                        <a:ext cx="1830357" cy="985097"/>
                        <a:chOff x="4692276" y="3003117"/>
                        <a:chExt cx="593700" cy="332421"/>
                      </a:xfrm>
                    </p:grpSpPr>
                    <p:sp>
                      <p:nvSpPr>
                        <p:cNvPr id="247" name="Google Shape;784;p45">
                          <a:extLst>
                            <a:ext uri="{FF2B5EF4-FFF2-40B4-BE49-F238E27FC236}">
                              <a16:creationId xmlns:a16="http://schemas.microsoft.com/office/drawing/2014/main" id="{B44E4458-7797-EC46-9E2C-A155456AB27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884256" y="3003117"/>
                          <a:ext cx="111300" cy="117900"/>
                        </a:xfrm>
                        <a:prstGeom prst="ellipse">
                          <a:avLst/>
                        </a:prstGeom>
                        <a:solidFill>
                          <a:srgbClr val="0070C0"/>
                        </a:solidFill>
                        <a:ln w="19050" cap="flat" cmpd="sng">
                          <a:solidFill>
                            <a:srgbClr val="0070C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252" name="Google Shape;785;p45">
                          <a:extLst>
                            <a:ext uri="{FF2B5EF4-FFF2-40B4-BE49-F238E27FC236}">
                              <a16:creationId xmlns:a16="http://schemas.microsoft.com/office/drawing/2014/main" id="{FE2B5F45-0FD6-6D40-84E4-DD056CD52BAB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4692276" y="3130571"/>
                          <a:ext cx="593700" cy="20496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t" anchorCtr="0">
                          <a:noAutofit/>
                        </a:bodyPr>
                        <a:lstStyle/>
                        <a:p>
                          <a:pPr marL="0" lvl="0" indent="0" algn="ctr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" sz="2000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Input Seed</a:t>
                          </a:r>
                          <a:endParaRPr sz="20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p:txBody>
                    </p:sp>
                  </p:grpSp>
                  <p:grpSp>
                    <p:nvGrpSpPr>
                      <p:cNvPr id="239" name="Group 238">
                        <a:extLst>
                          <a:ext uri="{FF2B5EF4-FFF2-40B4-BE49-F238E27FC236}">
                            <a16:creationId xmlns:a16="http://schemas.microsoft.com/office/drawing/2014/main" id="{83EFB567-3123-A246-8BFD-5085B8825851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2071169" y="12261405"/>
                        <a:ext cx="2452610" cy="950693"/>
                        <a:chOff x="1064156" y="12723801"/>
                        <a:chExt cx="2452610" cy="950693"/>
                      </a:xfrm>
                    </p:grpSpPr>
                    <p:sp>
                      <p:nvSpPr>
                        <p:cNvPr id="244" name="Google Shape;817;p45">
                          <a:extLst>
                            <a:ext uri="{FF2B5EF4-FFF2-40B4-BE49-F238E27FC236}">
                              <a16:creationId xmlns:a16="http://schemas.microsoft.com/office/drawing/2014/main" id="{2BABF23C-E9F4-464D-8627-6A2166AE7098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1064156" y="12723801"/>
                          <a:ext cx="2452610" cy="68503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ctr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lang="en-US" altLang="zh-CN" sz="2000" dirty="0">
                              <a:latin typeface="Times New Roman"/>
                              <a:ea typeface="Times New Roman"/>
                              <a:cs typeface="Times New Roman"/>
                              <a:sym typeface="Times New Roman"/>
                            </a:rPr>
                            <a:t>Failed</a:t>
                          </a:r>
                          <a:r>
                            <a:rPr lang="zh-CN" altLang="en-US" sz="2000" dirty="0">
                              <a:latin typeface="Times New Roman"/>
                              <a:ea typeface="Times New Roman"/>
                              <a:cs typeface="Times New Roman"/>
                              <a:sym typeface="Times New Roman"/>
                            </a:rPr>
                            <a:t> </a:t>
                          </a:r>
                          <a:r>
                            <a:rPr lang="en" sz="2000" dirty="0">
                              <a:latin typeface="Times New Roman"/>
                              <a:ea typeface="Times New Roman"/>
                              <a:cs typeface="Times New Roman"/>
                              <a:sym typeface="Times New Roman"/>
                            </a:rPr>
                            <a:t>Local AE</a:t>
                          </a:r>
                          <a:endParaRPr sz="2000" dirty="0">
                            <a:latin typeface="Times New Roman"/>
                            <a:ea typeface="Times New Roman"/>
                            <a:cs typeface="Times New Roman"/>
                            <a:sym typeface="Times New Roman"/>
                          </a:endParaRPr>
                        </a:p>
                      </p:txBody>
                    </p:sp>
                    <p:sp>
                      <p:nvSpPr>
                        <p:cNvPr id="245" name="Google Shape;784;p45">
                          <a:extLst>
                            <a:ext uri="{FF2B5EF4-FFF2-40B4-BE49-F238E27FC236}">
                              <a16:creationId xmlns:a16="http://schemas.microsoft.com/office/drawing/2014/main" id="{A62BFBD7-90E5-4D44-AE64-CE12B6A862C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763976" y="13325109"/>
                          <a:ext cx="343134" cy="349385"/>
                        </a:xfrm>
                        <a:prstGeom prst="ellipse">
                          <a:avLst/>
                        </a:prstGeom>
                        <a:solidFill>
                          <a:srgbClr val="FFC000"/>
                        </a:solidFill>
                        <a:ln w="19050" cap="flat" cmpd="sng">
                          <a:solidFill>
                            <a:srgbClr val="FFC000"/>
                          </a:solidFill>
                          <a:prstDash val="solid"/>
                          <a:round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 dirty="0"/>
                        </a:p>
                      </p:txBody>
                    </p:sp>
                  </p:grpSp>
                  <p:sp>
                    <p:nvSpPr>
                      <p:cNvPr id="240" name="Google Shape;785;p45">
                        <a:extLst>
                          <a:ext uri="{FF2B5EF4-FFF2-40B4-BE49-F238E27FC236}">
                            <a16:creationId xmlns:a16="http://schemas.microsoft.com/office/drawing/2014/main" id="{527BC7B1-7297-B84A-A20F-49144F4CAE49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824780" y="11370298"/>
                        <a:ext cx="3618018" cy="92724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t" anchorCtr="0">
                        <a:noAutofit/>
                      </a:bodyPr>
                      <a:lstStyle/>
                      <a:p>
                        <a:pPr marL="0" lvl="0" indent="0" algn="ctr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lang="en-US" sz="20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a:t>search g</a:t>
                        </a:r>
                        <a:r>
                          <a:rPr lang="en" sz="2000" dirty="0" err="1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a:t>radient</a:t>
                        </a:r>
                        <a:r>
                          <a:rPr lang="en" sz="20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a:t> calculated </a:t>
                        </a:r>
                        <a:r>
                          <a:rPr lang="en" sz="2000" dirty="0" err="1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a:t>w.r.t</a:t>
                        </a:r>
                        <a:r>
                          <a:rPr lang="en" sz="20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a:t> local models</a:t>
                        </a:r>
                        <a:endParaRPr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endParaRPr>
                      </a:p>
                    </p:txBody>
                  </p:sp>
                  <p:cxnSp>
                    <p:nvCxnSpPr>
                      <p:cNvPr id="241" name="Straight Arrow Connector 240">
                        <a:extLst>
                          <a:ext uri="{FF2B5EF4-FFF2-40B4-BE49-F238E27FC236}">
                            <a16:creationId xmlns:a16="http://schemas.microsoft.com/office/drawing/2014/main" id="{7A70D6D3-5EF0-F247-AA2E-92F4116D1209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2161030" y="12177623"/>
                        <a:ext cx="100347" cy="702675"/>
                      </a:xfrm>
                      <a:prstGeom prst="straightConnector1">
                        <a:avLst/>
                      </a:prstGeom>
                      <a:ln>
                        <a:tailEnd type="triangle"/>
                      </a:ln>
                    </p:spPr>
                    <p:style>
                      <a:lnRef idx="2">
                        <a:schemeClr val="dk1"/>
                      </a:lnRef>
                      <a:fillRef idx="0">
                        <a:schemeClr val="dk1"/>
                      </a:fillRef>
                      <a:effectRef idx="1">
                        <a:schemeClr val="dk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243" name="Google Shape;784;p45">
                        <a:extLst>
                          <a:ext uri="{FF2B5EF4-FFF2-40B4-BE49-F238E27FC236}">
                            <a16:creationId xmlns:a16="http://schemas.microsoft.com/office/drawing/2014/main" id="{7E3B7FAD-17CF-F54E-98F9-9A48BB8CC1B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292545" y="13335142"/>
                        <a:ext cx="247514" cy="248250"/>
                      </a:xfrm>
                      <a:prstGeom prst="ellipse">
                        <a:avLst/>
                      </a:prstGeom>
                      <a:solidFill>
                        <a:schemeClr val="tx1"/>
                      </a:solidFill>
                      <a:ln w="19050" cap="flat" cmpd="sng">
                        <a:solidFill>
                          <a:schemeClr val="tx1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220" name="Google Shape;784;p45">
                      <a:extLst>
                        <a:ext uri="{FF2B5EF4-FFF2-40B4-BE49-F238E27FC236}">
                          <a16:creationId xmlns:a16="http://schemas.microsoft.com/office/drawing/2014/main" id="{3452163D-8E52-0045-A8D5-EC80ED0E9D6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97088" y="21522288"/>
                      <a:ext cx="247514" cy="24825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 w="1905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21" name="Google Shape;784;p45">
                      <a:extLst>
                        <a:ext uri="{FF2B5EF4-FFF2-40B4-BE49-F238E27FC236}">
                          <a16:creationId xmlns:a16="http://schemas.microsoft.com/office/drawing/2014/main" id="{B86B8E89-C502-F147-8008-E78EB556A4F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872749" y="21522288"/>
                      <a:ext cx="247514" cy="24825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 w="1905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22" name="Google Shape;784;p45">
                      <a:extLst>
                        <a:ext uri="{FF2B5EF4-FFF2-40B4-BE49-F238E27FC236}">
                          <a16:creationId xmlns:a16="http://schemas.microsoft.com/office/drawing/2014/main" id="{AA1F9B2C-689E-E747-A7CF-268D74C9D6E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1179" y="21304025"/>
                      <a:ext cx="247514" cy="248250"/>
                    </a:xfrm>
                    <a:prstGeom prst="ellipse">
                      <a:avLst/>
                    </a:prstGeom>
                    <a:solidFill>
                      <a:schemeClr val="tx1"/>
                    </a:solidFill>
                    <a:ln w="1905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cxnSp>
                  <p:nvCxnSpPr>
                    <p:cNvPr id="224" name="Straight Arrow Connector 223">
                      <a:extLst>
                        <a:ext uri="{FF2B5EF4-FFF2-40B4-BE49-F238E27FC236}">
                          <a16:creationId xmlns:a16="http://schemas.microsoft.com/office/drawing/2014/main" id="{538A3C5F-1A3C-0E48-AB4D-E76191C91AAF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V="1">
                      <a:off x="2785221" y="22149172"/>
                      <a:ext cx="765004" cy="1513792"/>
                    </a:xfrm>
                    <a:prstGeom prst="straightConnector1">
                      <a:avLst/>
                    </a:prstGeom>
                    <a:ln>
                      <a:tailEnd type="triangle"/>
                    </a:ln>
                  </p:spPr>
                  <p:style>
                    <a:lnRef idx="2">
                      <a:schemeClr val="dk1"/>
                    </a:lnRef>
                    <a:fillRef idx="0">
                      <a:schemeClr val="dk1"/>
                    </a:fillRef>
                    <a:effectRef idx="1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25" name="Straight Arrow Connector 224">
                      <a:extLst>
                        <a:ext uri="{FF2B5EF4-FFF2-40B4-BE49-F238E27FC236}">
                          <a16:creationId xmlns:a16="http://schemas.microsoft.com/office/drawing/2014/main" id="{5C28EA42-E584-0D41-8F16-4B841C8427F5}"/>
                        </a:ext>
                      </a:extLst>
                    </p:cNvPr>
                    <p:cNvCxnSpPr>
                      <a:cxnSpLocks/>
                      <a:endCxn id="209" idx="5"/>
                    </p:cNvCxnSpPr>
                    <p:nvPr/>
                  </p:nvCxnSpPr>
                  <p:spPr>
                    <a:xfrm flipH="1" flipV="1">
                      <a:off x="3945787" y="21840723"/>
                      <a:ext cx="1422211" cy="2301585"/>
                    </a:xfrm>
                    <a:prstGeom prst="straightConnector1">
                      <a:avLst/>
                    </a:prstGeom>
                    <a:ln w="25400">
                      <a:solidFill>
                        <a:srgbClr val="942092">
                          <a:alpha val="30000"/>
                        </a:srgbClr>
                      </a:solidFill>
                      <a:prstDash val="sysDash"/>
                      <a:tailEnd type="none"/>
                    </a:ln>
                  </p:spPr>
                  <p:style>
                    <a:lnRef idx="2">
                      <a:schemeClr val="dk1"/>
                    </a:lnRef>
                    <a:fillRef idx="0">
                      <a:schemeClr val="dk1"/>
                    </a:fillRef>
                    <a:effectRef idx="1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26" name="Straight Arrow Connector 225">
                      <a:extLst>
                        <a:ext uri="{FF2B5EF4-FFF2-40B4-BE49-F238E27FC236}">
                          <a16:creationId xmlns:a16="http://schemas.microsoft.com/office/drawing/2014/main" id="{0F315833-CDD6-5F42-B64C-711C32FCE436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V="1">
                      <a:off x="5367998" y="24257776"/>
                      <a:ext cx="3685373" cy="50701"/>
                    </a:xfrm>
                    <a:prstGeom prst="straightConnector1">
                      <a:avLst/>
                    </a:prstGeom>
                    <a:ln w="25400">
                      <a:solidFill>
                        <a:srgbClr val="942092">
                          <a:alpha val="30000"/>
                        </a:srgbClr>
                      </a:solidFill>
                      <a:prstDash val="sysDash"/>
                      <a:headEnd type="none"/>
                      <a:tailEnd type="none"/>
                    </a:ln>
                  </p:spPr>
                  <p:style>
                    <a:lnRef idx="2">
                      <a:schemeClr val="dk1"/>
                    </a:lnRef>
                    <a:fillRef idx="0">
                      <a:schemeClr val="dk1"/>
                    </a:fillRef>
                    <a:effectRef idx="1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27" name="Straight Arrow Connector 226">
                      <a:extLst>
                        <a:ext uri="{FF2B5EF4-FFF2-40B4-BE49-F238E27FC236}">
                          <a16:creationId xmlns:a16="http://schemas.microsoft.com/office/drawing/2014/main" id="{B548D9D4-BA23-4349-A5F3-3DFA9C83CCD7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 flipV="1">
                      <a:off x="5036938" y="22158111"/>
                      <a:ext cx="331060" cy="2036950"/>
                    </a:xfrm>
                    <a:prstGeom prst="straightConnector1">
                      <a:avLst/>
                    </a:prstGeom>
                    <a:ln w="25400">
                      <a:solidFill>
                        <a:srgbClr val="942092">
                          <a:alpha val="30000"/>
                        </a:srgbClr>
                      </a:solidFill>
                      <a:prstDash val="sysDash"/>
                      <a:tailEnd type="none"/>
                    </a:ln>
                  </p:spPr>
                  <p:style>
                    <a:lnRef idx="2">
                      <a:schemeClr val="dk1"/>
                    </a:lnRef>
                    <a:fillRef idx="0">
                      <a:schemeClr val="dk1"/>
                    </a:fillRef>
                    <a:effectRef idx="1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28" name="Straight Arrow Connector 227">
                      <a:extLst>
                        <a:ext uri="{FF2B5EF4-FFF2-40B4-BE49-F238E27FC236}">
                          <a16:creationId xmlns:a16="http://schemas.microsoft.com/office/drawing/2014/main" id="{40AC665F-3F6A-574C-BE4E-C0F0CB57F674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 flipV="1">
                      <a:off x="4590603" y="22419722"/>
                      <a:ext cx="777395" cy="1828093"/>
                    </a:xfrm>
                    <a:prstGeom prst="straightConnector1">
                      <a:avLst/>
                    </a:prstGeom>
                    <a:ln w="25400">
                      <a:solidFill>
                        <a:srgbClr val="942092">
                          <a:alpha val="30000"/>
                        </a:srgbClr>
                      </a:solidFill>
                      <a:prstDash val="sysDash"/>
                      <a:tailEnd type="none"/>
                    </a:ln>
                  </p:spPr>
                  <p:style>
                    <a:lnRef idx="2">
                      <a:schemeClr val="dk1"/>
                    </a:lnRef>
                    <a:fillRef idx="0">
                      <a:schemeClr val="dk1"/>
                    </a:fillRef>
                    <a:effectRef idx="1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29" name="Straight Arrow Connector 228">
                      <a:extLst>
                        <a:ext uri="{FF2B5EF4-FFF2-40B4-BE49-F238E27FC236}">
                          <a16:creationId xmlns:a16="http://schemas.microsoft.com/office/drawing/2014/main" id="{724A5FC1-56E0-A144-8B44-6F207D318D72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V="1">
                      <a:off x="5367080" y="22412563"/>
                      <a:ext cx="0" cy="1863262"/>
                    </a:xfrm>
                    <a:prstGeom prst="straightConnector1">
                      <a:avLst/>
                    </a:prstGeom>
                    <a:ln w="25400">
                      <a:solidFill>
                        <a:srgbClr val="942092">
                          <a:alpha val="30000"/>
                        </a:srgbClr>
                      </a:solidFill>
                      <a:prstDash val="sysDash"/>
                      <a:tailEnd type="none"/>
                    </a:ln>
                  </p:spPr>
                  <p:style>
                    <a:lnRef idx="2">
                      <a:schemeClr val="dk1"/>
                    </a:lnRef>
                    <a:fillRef idx="0">
                      <a:schemeClr val="dk1"/>
                    </a:fillRef>
                    <a:effectRef idx="1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30" name="Straight Arrow Connector 229">
                      <a:extLst>
                        <a:ext uri="{FF2B5EF4-FFF2-40B4-BE49-F238E27FC236}">
                          <a16:creationId xmlns:a16="http://schemas.microsoft.com/office/drawing/2014/main" id="{5EB5DE84-D48E-614C-9369-7461CCF076E3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 flipV="1">
                      <a:off x="4560256" y="22158112"/>
                      <a:ext cx="807742" cy="2124872"/>
                    </a:xfrm>
                    <a:prstGeom prst="straightConnector1">
                      <a:avLst/>
                    </a:prstGeom>
                    <a:ln w="25400">
                      <a:solidFill>
                        <a:srgbClr val="942092">
                          <a:alpha val="30000"/>
                        </a:srgbClr>
                      </a:solidFill>
                      <a:prstDash val="sysDash"/>
                      <a:tailEnd type="none"/>
                    </a:ln>
                  </p:spPr>
                  <p:style>
                    <a:lnRef idx="2">
                      <a:schemeClr val="dk1"/>
                    </a:lnRef>
                    <a:fillRef idx="0">
                      <a:schemeClr val="dk1"/>
                    </a:fillRef>
                    <a:effectRef idx="1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31" name="Straight Arrow Connector 230">
                      <a:extLst>
                        <a:ext uri="{FF2B5EF4-FFF2-40B4-BE49-F238E27FC236}">
                          <a16:creationId xmlns:a16="http://schemas.microsoft.com/office/drawing/2014/main" id="{A1EC068B-02FE-8A4D-9555-87DF5354C251}"/>
                        </a:ext>
                      </a:extLst>
                    </p:cNvPr>
                    <p:cNvCxnSpPr>
                      <a:cxnSpLocks/>
                      <a:endCxn id="213" idx="5"/>
                    </p:cNvCxnSpPr>
                    <p:nvPr/>
                  </p:nvCxnSpPr>
                  <p:spPr>
                    <a:xfrm flipH="1" flipV="1">
                      <a:off x="4058052" y="22624457"/>
                      <a:ext cx="1309946" cy="1588189"/>
                    </a:xfrm>
                    <a:prstGeom prst="straightConnector1">
                      <a:avLst/>
                    </a:prstGeom>
                    <a:ln w="25400">
                      <a:solidFill>
                        <a:srgbClr val="942092">
                          <a:alpha val="30000"/>
                        </a:srgbClr>
                      </a:solidFill>
                      <a:prstDash val="sysDash"/>
                      <a:tailEnd type="none"/>
                    </a:ln>
                  </p:spPr>
                  <p:style>
                    <a:lnRef idx="2">
                      <a:schemeClr val="dk1"/>
                    </a:lnRef>
                    <a:fillRef idx="0">
                      <a:schemeClr val="dk1"/>
                    </a:fillRef>
                    <a:effectRef idx="1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32" name="Straight Arrow Connector 231">
                      <a:extLst>
                        <a:ext uri="{FF2B5EF4-FFF2-40B4-BE49-F238E27FC236}">
                          <a16:creationId xmlns:a16="http://schemas.microsoft.com/office/drawing/2014/main" id="{E4790925-13F7-9547-AFE6-EF872F441399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 flipV="1">
                      <a:off x="4595423" y="21725856"/>
                      <a:ext cx="772575" cy="2557128"/>
                    </a:xfrm>
                    <a:prstGeom prst="straightConnector1">
                      <a:avLst/>
                    </a:prstGeom>
                    <a:ln w="25400">
                      <a:solidFill>
                        <a:srgbClr val="942092">
                          <a:alpha val="30000"/>
                        </a:srgbClr>
                      </a:solidFill>
                      <a:prstDash val="sysDash"/>
                      <a:tailEnd type="none"/>
                    </a:ln>
                  </p:spPr>
                  <p:style>
                    <a:lnRef idx="2">
                      <a:schemeClr val="dk1"/>
                    </a:lnRef>
                    <a:fillRef idx="0">
                      <a:schemeClr val="dk1"/>
                    </a:fillRef>
                    <a:effectRef idx="1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33" name="Straight Arrow Connector 232">
                      <a:extLst>
                        <a:ext uri="{FF2B5EF4-FFF2-40B4-BE49-F238E27FC236}">
                          <a16:creationId xmlns:a16="http://schemas.microsoft.com/office/drawing/2014/main" id="{54ACD6EA-A650-E140-9DD5-B584FE91B08E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V="1">
                      <a:off x="5367080" y="22674175"/>
                      <a:ext cx="337189" cy="1601650"/>
                    </a:xfrm>
                    <a:prstGeom prst="straightConnector1">
                      <a:avLst/>
                    </a:prstGeom>
                    <a:ln w="25400">
                      <a:solidFill>
                        <a:srgbClr val="942092">
                          <a:alpha val="30000"/>
                        </a:srgbClr>
                      </a:solidFill>
                      <a:prstDash val="sysDash"/>
                      <a:tailEnd type="none"/>
                    </a:ln>
                  </p:spPr>
                  <p:style>
                    <a:lnRef idx="2">
                      <a:schemeClr val="dk1"/>
                    </a:lnRef>
                    <a:fillRef idx="0">
                      <a:schemeClr val="dk1"/>
                    </a:fillRef>
                    <a:effectRef idx="1">
                      <a:schemeClr val="dk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34" name="Straight Connector 233">
                      <a:extLst>
                        <a:ext uri="{FF2B5EF4-FFF2-40B4-BE49-F238E27FC236}">
                          <a16:creationId xmlns:a16="http://schemas.microsoft.com/office/drawing/2014/main" id="{31D3F413-91BF-444E-8745-0464B22A491A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9113092" y="22150420"/>
                      <a:ext cx="0" cy="2063184"/>
                    </a:xfrm>
                    <a:prstGeom prst="line">
                      <a:avLst/>
                    </a:prstGeom>
                    <a:ln>
                      <a:solidFill>
                        <a:srgbClr val="942092">
                          <a:alpha val="30000"/>
                        </a:srgbClr>
                      </a:solidFill>
                      <a:prstDash val="sysDash"/>
                      <a:headEnd type="triangle"/>
                      <a:tailEnd type="non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sp>
              <p:nvSpPr>
                <p:cNvPr id="258" name="TextBox 257">
                  <a:extLst>
                    <a:ext uri="{FF2B5EF4-FFF2-40B4-BE49-F238E27FC236}">
                      <a16:creationId xmlns:a16="http://schemas.microsoft.com/office/drawing/2014/main" id="{2F5E72E4-5355-B144-BE6B-B9ECCD835307}"/>
                    </a:ext>
                  </a:extLst>
                </p:cNvPr>
                <p:cNvSpPr txBox="1"/>
                <p:nvPr/>
              </p:nvSpPr>
              <p:spPr>
                <a:xfrm>
                  <a:off x="-1100463" y="19836655"/>
                  <a:ext cx="3671015" cy="7078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Collect (</a:t>
                  </a:r>
                  <a:r>
                    <a:rPr lang="en-US" altLang="zh-CN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Test</a:t>
                  </a:r>
                  <a:r>
                    <a:rPr lang="en-US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, Label) pairs and tune local models</a:t>
                  </a:r>
                </a:p>
              </p:txBody>
            </p:sp>
          </p:grpSp>
        </p:grp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0CFD4176-A0F4-D04D-894D-AB5B98CF6E52}"/>
              </a:ext>
            </a:extLst>
          </p:cNvPr>
          <p:cNvSpPr/>
          <p:nvPr/>
        </p:nvSpPr>
        <p:spPr>
          <a:xfrm>
            <a:off x="1825974" y="20331857"/>
            <a:ext cx="14193937" cy="730594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35" name="Table 234">
            <a:extLst>
              <a:ext uri="{FF2B5EF4-FFF2-40B4-BE49-F238E27FC236}">
                <a16:creationId xmlns:a16="http://schemas.microsoft.com/office/drawing/2014/main" id="{F3208EC3-26C2-0840-A835-81051F51D6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4624539"/>
              </p:ext>
            </p:extLst>
          </p:nvPr>
        </p:nvGraphicFramePr>
        <p:xfrm>
          <a:off x="12700158" y="4911967"/>
          <a:ext cx="12425862" cy="4061460"/>
        </p:xfrm>
        <a:graphic>
          <a:graphicData uri="http://schemas.openxmlformats.org/drawingml/2006/table">
            <a:tbl>
              <a:tblPr bandRow="1">
                <a:tableStyleId>{00A15C55-8517-42AA-B614-E9B94910E393}</a:tableStyleId>
              </a:tblPr>
              <a:tblGrid>
                <a:gridCol w="2850175">
                  <a:extLst>
                    <a:ext uri="{9D8B030D-6E8A-4147-A177-3AD203B41FA5}">
                      <a16:colId xmlns:a16="http://schemas.microsoft.com/office/drawing/2014/main" val="663218299"/>
                    </a:ext>
                  </a:extLst>
                </a:gridCol>
                <a:gridCol w="1656871">
                  <a:extLst>
                    <a:ext uri="{9D8B030D-6E8A-4147-A177-3AD203B41FA5}">
                      <a16:colId xmlns:a16="http://schemas.microsoft.com/office/drawing/2014/main" val="681783199"/>
                    </a:ext>
                  </a:extLst>
                </a:gridCol>
                <a:gridCol w="1920461">
                  <a:extLst>
                    <a:ext uri="{9D8B030D-6E8A-4147-A177-3AD203B41FA5}">
                      <a16:colId xmlns:a16="http://schemas.microsoft.com/office/drawing/2014/main" val="2859926214"/>
                    </a:ext>
                  </a:extLst>
                </a:gridCol>
                <a:gridCol w="1888647">
                  <a:extLst>
                    <a:ext uri="{9D8B030D-6E8A-4147-A177-3AD203B41FA5}">
                      <a16:colId xmlns:a16="http://schemas.microsoft.com/office/drawing/2014/main" val="159286040"/>
                    </a:ext>
                  </a:extLst>
                </a:gridCol>
                <a:gridCol w="2054854">
                  <a:extLst>
                    <a:ext uri="{9D8B030D-6E8A-4147-A177-3AD203B41FA5}">
                      <a16:colId xmlns:a16="http://schemas.microsoft.com/office/drawing/2014/main" val="464368555"/>
                    </a:ext>
                  </a:extLst>
                </a:gridCol>
                <a:gridCol w="2054854">
                  <a:extLst>
                    <a:ext uri="{9D8B030D-6E8A-4147-A177-3AD203B41FA5}">
                      <a16:colId xmlns:a16="http://schemas.microsoft.com/office/drawing/2014/main" val="2594861389"/>
                    </a:ext>
                  </a:extLst>
                </a:gridCol>
              </a:tblGrid>
              <a:tr h="271431">
                <a:tc rowSpan="2">
                  <a:txBody>
                    <a:bodyPr/>
                    <a:lstStyle/>
                    <a:p>
                      <a:pPr marL="0" algn="ctr" defTabSz="27432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u="none" strike="noStrike" kern="1200" cap="none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Model</a:t>
                      </a:r>
                    </a:p>
                  </a:txBody>
                  <a:tcPr marL="95250" marR="95250" marT="95250" marB="9525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algn="ctr" defTabSz="2743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3000" u="none" strike="noStrike" kern="1200" cap="none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Success Rate (%)</a:t>
                      </a:r>
                    </a:p>
                  </a:txBody>
                  <a:tcPr marL="95250" marR="95250" marT="95250" marB="9525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algn="ctr" defTabSz="2743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3000" u="none" strike="noStrike" kern="1200" cap="none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Queries/AE</a:t>
                      </a:r>
                    </a:p>
                  </a:txBody>
                  <a:tcPr marL="95250" marR="95250" marT="95250" marB="9525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algn="ctr" defTabSz="27432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3000" u="none" strike="noStrike" kern="1200" cap="none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Fraction</a:t>
                      </a:r>
                      <a:endParaRPr lang="en-US" sz="3000" u="none" strike="noStrike" kern="1200" cap="none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  <a:p>
                      <a:pPr marL="0" algn="ctr" defTabSz="27432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3000" u="none" strike="noStrike" kern="1200" cap="none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Better</a:t>
                      </a:r>
                      <a:r>
                        <a:rPr lang="en-US" sz="3000" u="none" strike="noStrike" kern="1200" cap="none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 (%)</a:t>
                      </a:r>
                    </a:p>
                  </a:txBody>
                  <a:tcPr marL="95250" marR="95250" marT="95250" marB="9525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4857304"/>
                  </a:ext>
                </a:extLst>
              </a:tr>
              <a:tr h="3569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27432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u="none" strike="noStrike" kern="1200" cap="none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Base</a:t>
                      </a:r>
                    </a:p>
                  </a:txBody>
                  <a:tcPr marL="95250" marR="95250" marT="95250" marB="9525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27432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u="none" strike="noStrike" kern="1200" cap="none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Ours</a:t>
                      </a:r>
                    </a:p>
                  </a:txBody>
                  <a:tcPr marL="95250" marR="95250" marT="95250" marB="9525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27432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u="none" strike="noStrike" kern="1200" cap="none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Base</a:t>
                      </a:r>
                    </a:p>
                  </a:txBody>
                  <a:tcPr marL="95250" marR="95250" marT="95250" marB="9525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2743200" rtl="0" eaLnBrk="1" fontAlgn="ctr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u="none" strike="noStrike" kern="1200" cap="none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Ours</a:t>
                      </a:r>
                    </a:p>
                  </a:txBody>
                  <a:tcPr marL="95250" marR="95250" marT="95250" marB="9525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3000" b="0" i="1" u="none" strike="noStrike" cap="none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95250" marR="95250" marT="95250" marB="95250" anchor="ctr"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2622902"/>
                  </a:ext>
                </a:extLst>
              </a:tr>
              <a:tr h="271431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u="none" strike="noStrike" cap="non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MNIST Normal (Targeted)</a:t>
                      </a:r>
                      <a:endParaRPr lang="en-US" sz="2400" b="0" i="0" u="none" strike="noStrike" cap="none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95250" marR="95250" marT="95250" marB="95250" anchor="ctr">
                    <a:solidFill>
                      <a:schemeClr val="accent3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u="none" strike="noStrike" cap="non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90.9</a:t>
                      </a:r>
                      <a:endParaRPr lang="en-US" sz="3000" b="0" i="0" u="none" strike="noStrike" cap="none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95250" marR="95250" marT="95250" marB="95250" anchor="ctr">
                    <a:solidFill>
                      <a:schemeClr val="accent3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1" u="none" strike="noStrike" cap="non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98.8</a:t>
                      </a:r>
                      <a:endParaRPr lang="en-US" sz="3000" b="1" i="0" u="none" strike="noStrike" cap="none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95250" marR="95250" marT="95250" marB="95250" anchor="ctr">
                    <a:solidFill>
                      <a:schemeClr val="accent3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u="none" strike="noStrike" cap="non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1,645</a:t>
                      </a:r>
                      <a:endParaRPr lang="en-US" sz="3000" b="0" i="0" u="none" strike="noStrike" cap="none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95250" marR="95250" marT="95250" marB="95250" anchor="ctr">
                    <a:solidFill>
                      <a:schemeClr val="accent3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1" u="none" strike="noStrike" cap="non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298</a:t>
                      </a:r>
                      <a:endParaRPr lang="en-US" sz="3000" b="1" i="0" u="none" strike="noStrike" cap="none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95250" marR="95250" marT="95250" marB="95250" anchor="ctr">
                    <a:solidFill>
                      <a:schemeClr val="accent3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3000" u="none" strike="noStrike" kern="1200" cap="none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99.8</a:t>
                      </a:r>
                      <a:endParaRPr lang="en-US" sz="3000" u="none" strike="noStrike" kern="1200" cap="none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95250" marR="95250" marT="95250" marB="95250" anchor="ctr">
                    <a:solidFill>
                      <a:schemeClr val="accent3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2112134"/>
                  </a:ext>
                </a:extLst>
              </a:tr>
              <a:tr h="271431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u="none" strike="noStrike" cap="non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CIFAR10 Normal (Targeted)</a:t>
                      </a:r>
                      <a:endParaRPr lang="en-US" sz="2400" b="0" i="0" u="none" strike="noStrike" cap="none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95250" marR="95250" marT="95250" marB="95250" anchor="ctr">
                    <a:solidFill>
                      <a:schemeClr val="accent3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u="none" strike="noStrike" cap="non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92.2</a:t>
                      </a:r>
                      <a:endParaRPr lang="en-US" sz="3000" b="0" i="0" u="none" strike="noStrike" cap="none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95250" marR="95250" marT="95250" marB="95250" anchor="ctr">
                    <a:solidFill>
                      <a:schemeClr val="accent3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1" u="none" strike="noStrike" cap="non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98.1</a:t>
                      </a:r>
                      <a:endParaRPr lang="en-US" sz="3000" b="1" i="0" u="none" strike="noStrike" cap="none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95250" marR="95250" marT="95250" marB="95250" anchor="ctr">
                    <a:solidFill>
                      <a:schemeClr val="accent3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u="none" strike="noStrike" cap="non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1,227</a:t>
                      </a:r>
                      <a:endParaRPr lang="en-US" sz="3000" b="0" i="0" u="none" strike="noStrike" cap="none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95250" marR="95250" marT="95250" marB="95250" anchor="ctr">
                    <a:solidFill>
                      <a:schemeClr val="accent3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1" u="none" strike="noStrike" cap="non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277</a:t>
                      </a:r>
                      <a:endParaRPr lang="en-US" sz="3000" b="1" i="0" u="none" strike="noStrike" cap="none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95250" marR="95250" marT="95250" marB="95250" anchor="ctr">
                    <a:solidFill>
                      <a:schemeClr val="accent3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3000" u="none" strike="noStrike" kern="1200" cap="none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98.7</a:t>
                      </a:r>
                      <a:endParaRPr lang="en-US" sz="3000" u="none" strike="noStrike" kern="1200" cap="none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95250" marR="95250" marT="95250" marB="95250" anchor="ctr">
                    <a:solidFill>
                      <a:schemeClr val="accent3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4288399"/>
                  </a:ext>
                </a:extLst>
              </a:tr>
              <a:tr h="271431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u="none" strike="noStrike" cap="non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ImageNet Normal (Targeted)</a:t>
                      </a:r>
                      <a:endParaRPr lang="en-US" sz="2400" b="0" i="0" u="none" strike="noStrike" cap="none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95250" marR="95250" marT="95250" marB="95250" anchor="ctr">
                    <a:solidFill>
                      <a:schemeClr val="accent3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u="none" strike="noStrike" cap="non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93.6</a:t>
                      </a:r>
                      <a:endParaRPr lang="en-US" sz="3000" b="0" i="0" u="none" strike="noStrike" cap="none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95250" marR="95250" marT="95250" marB="95250" anchor="ctr">
                    <a:solidFill>
                      <a:schemeClr val="accent3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1" u="none" strike="noStrike" cap="non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97.2</a:t>
                      </a:r>
                      <a:endParaRPr lang="en-US" sz="3000" b="1" i="0" u="none" strike="noStrike" cap="none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95250" marR="95250" marT="95250" marB="95250" anchor="ctr">
                    <a:solidFill>
                      <a:schemeClr val="accent3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u="none" strike="noStrike" cap="non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42,417</a:t>
                      </a:r>
                      <a:endParaRPr lang="en-US" sz="3000" b="0" i="0" u="none" strike="noStrike" cap="none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95250" marR="95250" marT="95250" marB="95250" anchor="ctr">
                    <a:solidFill>
                      <a:schemeClr val="accent3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1" u="none" strike="noStrike" cap="non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Arial"/>
                        </a:rPr>
                        <a:t>24,104</a:t>
                      </a:r>
                      <a:endParaRPr lang="en-US" sz="3000" b="1" i="0" u="none" strike="noStrike" cap="none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95250" marR="95250" marT="95250" marB="95250" anchor="ctr">
                    <a:solidFill>
                      <a:schemeClr val="accent3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3000" u="none" strike="noStrike" kern="1200" cap="none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Arial"/>
                        </a:rPr>
                        <a:t>91.8</a:t>
                      </a:r>
                      <a:endParaRPr lang="en-US" sz="3000" u="none" strike="noStrike" kern="1200" cap="none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95250" marR="95250" marT="95250" marB="95250" anchor="ctr">
                    <a:solidFill>
                      <a:schemeClr val="accent3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486057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mmm">
  <a:themeElements>
    <a:clrScheme name="MMM Custom">
      <a:dk1>
        <a:srgbClr val="000000"/>
      </a:dk1>
      <a:lt1>
        <a:srgbClr val="FFFFFF"/>
      </a:lt1>
      <a:dk2>
        <a:srgbClr val="073B1F"/>
      </a:dk2>
      <a:lt2>
        <a:srgbClr val="E7E6E6"/>
      </a:lt2>
      <a:accent1>
        <a:srgbClr val="092634"/>
      </a:accent1>
      <a:accent2>
        <a:srgbClr val="53190A"/>
      </a:accent2>
      <a:accent3>
        <a:srgbClr val="53320B"/>
      </a:accent3>
      <a:accent4>
        <a:srgbClr val="FFC000"/>
      </a:accent4>
      <a:accent5>
        <a:srgbClr val="4472C4"/>
      </a:accent5>
      <a:accent6>
        <a:srgbClr val="70AD47"/>
      </a:accent6>
      <a:hlink>
        <a:srgbClr val="00777A"/>
      </a:hlink>
      <a:folHlink>
        <a:srgbClr val="007779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mm" id="{9CC9FEC1-1D2D-C540-868D-CD3F06C88DDD}" vid="{9AE6468E-375C-CA4C-B932-FB36B306525B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mmm</Template>
  <TotalTime>3104</TotalTime>
  <Words>603</Words>
  <Application>Microsoft Macintosh PowerPoint</Application>
  <PresentationFormat>Custom</PresentationFormat>
  <Paragraphs>187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7" baseType="lpstr">
      <vt:lpstr>Fira Sans Light</vt:lpstr>
      <vt:lpstr>Fira Sans Medium</vt:lpstr>
      <vt:lpstr>SimSun</vt:lpstr>
      <vt:lpstr>System Font Regular</vt:lpstr>
      <vt:lpstr>Work Sans</vt:lpstr>
      <vt:lpstr>Work Sans SemiBold</vt:lpstr>
      <vt:lpstr>Arial</vt:lpstr>
      <vt:lpstr>Calibri</vt:lpstr>
      <vt:lpstr>Times New Roman</vt:lpstr>
      <vt:lpstr>mmm</vt:lpstr>
      <vt:lpstr>Hybrid Attack Illustration Figures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Improving Black-box Attacks to Classifiers by Combining Gradient and Transfer Attacks Fnu Suya, Jianfeng Chi, David Evans, Yuan Tian University of Virginia, Charlottesaville, VA  </dc:title>
  <cp:lastModifiedBy>Urcuud Suyee</cp:lastModifiedBy>
  <cp:revision>900</cp:revision>
  <dcterms:modified xsi:type="dcterms:W3CDTF">2019-12-14T19:03:46Z</dcterms:modified>
</cp:coreProperties>
</file>